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9" r:id="rId4"/>
    <p:sldId id="264" r:id="rId5"/>
    <p:sldId id="265" r:id="rId6"/>
    <p:sldId id="267" r:id="rId7"/>
    <p:sldId id="268" r:id="rId8"/>
    <p:sldId id="263" r:id="rId9"/>
    <p:sldId id="270" r:id="rId10"/>
    <p:sldId id="271" r:id="rId11"/>
    <p:sldId id="260" r:id="rId12"/>
    <p:sldId id="266" r:id="rId13"/>
    <p:sldId id="273" r:id="rId14"/>
    <p:sldId id="272" r:id="rId15"/>
    <p:sldId id="276" r:id="rId16"/>
    <p:sldId id="275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97AE0-6225-4565-9B3F-F98DFB0CA8B4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506C9-7D55-4431-B1AD-D7CCB1D6C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6BD7-7F28-41E6-8CA8-32BD2068EC9B}" type="datetimeFigureOut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5760-7485-4063-AA60-8E3BD17066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6BD7-7F28-41E6-8CA8-32BD2068EC9B}" type="datetimeFigureOut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5760-7485-4063-AA60-8E3BD17066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6BD7-7F28-41E6-8CA8-32BD2068EC9B}" type="datetimeFigureOut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5760-7485-4063-AA60-8E3BD17066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6BD7-7F28-41E6-8CA8-32BD2068EC9B}" type="datetimeFigureOut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5760-7485-4063-AA60-8E3BD17066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6BD7-7F28-41E6-8CA8-32BD2068EC9B}" type="datetimeFigureOut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5760-7485-4063-AA60-8E3BD17066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6BD7-7F28-41E6-8CA8-32BD2068EC9B}" type="datetimeFigureOut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5760-7485-4063-AA60-8E3BD17066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6BD7-7F28-41E6-8CA8-32BD2068EC9B}" type="datetimeFigureOut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5760-7485-4063-AA60-8E3BD17066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6BD7-7F28-41E6-8CA8-32BD2068EC9B}" type="datetimeFigureOut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5760-7485-4063-AA60-8E3BD17066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6BD7-7F28-41E6-8CA8-32BD2068EC9B}" type="datetimeFigureOut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5760-7485-4063-AA60-8E3BD17066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6BD7-7F28-41E6-8CA8-32BD2068EC9B}" type="datetimeFigureOut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5760-7485-4063-AA60-8E3BD17066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6BD7-7F28-41E6-8CA8-32BD2068EC9B}" type="datetimeFigureOut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5760-7485-4063-AA60-8E3BD17066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C6BD7-7F28-41E6-8CA8-32BD2068EC9B}" type="datetimeFigureOut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25760-7485-4063-AA60-8E3BD17066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808311"/>
          </a:xfrm>
        </p:spPr>
        <p:txBody>
          <a:bodyPr>
            <a:normAutofit/>
          </a:bodyPr>
          <a:lstStyle/>
          <a:p>
            <a:r>
              <a:rPr lang="en-GB" dirty="0" smtClean="0"/>
              <a:t>Alternative Service Delivery Vehicles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924944"/>
            <a:ext cx="7416824" cy="2880320"/>
          </a:xfrm>
        </p:spPr>
        <p:txBody>
          <a:bodyPr/>
          <a:lstStyle/>
          <a:p>
            <a:endParaRPr lang="en-GB" i="1" dirty="0" smtClean="0">
              <a:solidFill>
                <a:srgbClr val="7030A0"/>
              </a:solidFill>
            </a:endParaRPr>
          </a:p>
          <a:p>
            <a:r>
              <a:rPr lang="en-GB" i="1" dirty="0" smtClean="0">
                <a:solidFill>
                  <a:srgbClr val="7030A0"/>
                </a:solidFill>
              </a:rPr>
              <a:t>Craig Nicholson</a:t>
            </a:r>
          </a:p>
          <a:p>
            <a:r>
              <a:rPr lang="en-GB" i="1" dirty="0" smtClean="0">
                <a:solidFill>
                  <a:srgbClr val="7030A0"/>
                </a:solidFill>
              </a:rPr>
              <a:t>Branch Secretary</a:t>
            </a:r>
          </a:p>
          <a:p>
            <a:r>
              <a:rPr lang="en-GB" i="1" dirty="0">
                <a:solidFill>
                  <a:srgbClr val="7030A0"/>
                </a:solidFill>
              </a:rPr>
              <a:t>C</a:t>
            </a:r>
            <a:r>
              <a:rPr lang="en-GB" i="1" dirty="0" smtClean="0">
                <a:solidFill>
                  <a:srgbClr val="7030A0"/>
                </a:solidFill>
              </a:rPr>
              <a:t>heshire East Unison Branch</a:t>
            </a:r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solidFill>
                  <a:srgbClr val="7030A0"/>
                </a:solidFill>
              </a:rPr>
              <a:t>Cheshire East Unison </a:t>
            </a:r>
            <a:br>
              <a:rPr lang="en-GB" sz="3200" i="1" dirty="0" smtClean="0">
                <a:solidFill>
                  <a:srgbClr val="7030A0"/>
                </a:solidFill>
              </a:rPr>
            </a:br>
            <a:r>
              <a:rPr lang="en-GB" sz="3200" i="1" dirty="0" smtClean="0">
                <a:solidFill>
                  <a:srgbClr val="7030A0"/>
                </a:solidFill>
              </a:rPr>
              <a:t>Website Development</a:t>
            </a:r>
            <a:endParaRPr lang="en-US" sz="3200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/>
              <a:t>Types of information found in one place on website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Each Company is given it’s own webpage</a:t>
            </a:r>
          </a:p>
          <a:p>
            <a:r>
              <a:rPr lang="en-GB" dirty="0" smtClean="0"/>
              <a:t>Cheshire East Council Agendas and Cabinet background reports </a:t>
            </a:r>
          </a:p>
          <a:p>
            <a:r>
              <a:rPr lang="en-GB" dirty="0" smtClean="0"/>
              <a:t>Agendas &amp; Minutes of the Trade Union Consultation meetings.</a:t>
            </a:r>
          </a:p>
          <a:p>
            <a:r>
              <a:rPr lang="en-GB" dirty="0" smtClean="0"/>
              <a:t>Agendas &amp; Minutes of the Staff Stakeholder Group.</a:t>
            </a:r>
          </a:p>
          <a:p>
            <a:r>
              <a:rPr lang="en-GB" dirty="0" smtClean="0"/>
              <a:t>Information in relation to similar companies set up in other areas.</a:t>
            </a:r>
          </a:p>
          <a:p>
            <a:r>
              <a:rPr lang="en-GB" dirty="0" smtClean="0"/>
              <a:t>Information on: </a:t>
            </a:r>
          </a:p>
          <a:p>
            <a:pPr lvl="2"/>
            <a:r>
              <a:rPr lang="en-GB" dirty="0" smtClean="0"/>
              <a:t>what TUPE means,  employees guide, easy to read explanation</a:t>
            </a:r>
          </a:p>
          <a:p>
            <a:pPr lvl="2"/>
            <a:r>
              <a:rPr lang="en-GB" dirty="0" smtClean="0"/>
              <a:t>what TECKAL means, employees guide, easy to read explanation</a:t>
            </a:r>
          </a:p>
          <a:p>
            <a:pPr lvl="2"/>
            <a:r>
              <a:rPr lang="en-GB" dirty="0" smtClean="0"/>
              <a:t>consultation timetables.</a:t>
            </a:r>
          </a:p>
          <a:p>
            <a:r>
              <a:rPr lang="en-GB" dirty="0" smtClean="0"/>
              <a:t>Frequently asked questions and clear answers </a:t>
            </a:r>
          </a:p>
          <a:p>
            <a:r>
              <a:rPr lang="en-GB" dirty="0" smtClean="0"/>
              <a:t>Standardised TUPE Template, when in formal consultation</a:t>
            </a:r>
          </a:p>
          <a:p>
            <a:r>
              <a:rPr lang="en-GB" dirty="0" smtClean="0"/>
              <a:t>Best use of Unison’s limited resources , recruit local stewards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solidFill>
                  <a:srgbClr val="7030A0"/>
                </a:solidFill>
              </a:rPr>
              <a:t>Cheshire East Council </a:t>
            </a:r>
            <a:br>
              <a:rPr lang="en-GB" sz="3200" i="1" dirty="0" smtClean="0">
                <a:solidFill>
                  <a:srgbClr val="7030A0"/>
                </a:solidFill>
              </a:rPr>
            </a:br>
            <a:r>
              <a:rPr lang="en-GB" sz="3200" i="1" dirty="0" smtClean="0">
                <a:solidFill>
                  <a:srgbClr val="7030A0"/>
                </a:solidFill>
              </a:rPr>
              <a:t>New Companies (First Tier) started 2013/2014</a:t>
            </a:r>
            <a:endParaRPr lang="en-US" sz="3200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Engine of the North </a:t>
            </a:r>
            <a:r>
              <a:rPr lang="en-GB" dirty="0" smtClean="0"/>
              <a:t>- Economic Development &amp; Strategic Development Company 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Cosocious</a:t>
            </a:r>
            <a:r>
              <a:rPr lang="en-GB" dirty="0" smtClean="0"/>
              <a:t> - Former Shared Back Office Services - (Single Legal Entity)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ANSA </a:t>
            </a:r>
            <a:r>
              <a:rPr lang="en-GB" dirty="0" smtClean="0"/>
              <a:t>- Environmental Waste Services Company -(Wholly Owned Teckal Company)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Orbitas</a:t>
            </a:r>
            <a:r>
              <a:rPr lang="en-GB" dirty="0" smtClean="0"/>
              <a:t> - Bereavement Services Company -         (Wholly Owned Teckal Company)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Everybody Sports &amp; </a:t>
            </a:r>
            <a:r>
              <a:rPr lang="en-GB" b="1" dirty="0" smtClean="0">
                <a:solidFill>
                  <a:srgbClr val="FF0000"/>
                </a:solidFill>
              </a:rPr>
              <a:t>Recreation </a:t>
            </a:r>
            <a:r>
              <a:rPr lang="en-GB" b="1" dirty="0" smtClean="0">
                <a:solidFill>
                  <a:srgbClr val="FF0000"/>
                </a:solidFill>
              </a:rPr>
              <a:t>Services </a:t>
            </a:r>
            <a:r>
              <a:rPr lang="en-GB" dirty="0" smtClean="0"/>
              <a:t>(Charitable Trust)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Congleton Town Council </a:t>
            </a:r>
            <a:r>
              <a:rPr lang="en-GB" dirty="0" smtClean="0"/>
              <a:t>(Devolution of services)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solidFill>
                  <a:srgbClr val="7030A0"/>
                </a:solidFill>
              </a:rPr>
              <a:t>Cheshire East Council </a:t>
            </a:r>
            <a:br>
              <a:rPr lang="en-GB" sz="3200" i="1" dirty="0" smtClean="0">
                <a:solidFill>
                  <a:srgbClr val="7030A0"/>
                </a:solidFill>
              </a:rPr>
            </a:br>
            <a:r>
              <a:rPr lang="en-GB" sz="3200" i="1" dirty="0" smtClean="0">
                <a:solidFill>
                  <a:srgbClr val="7030A0"/>
                </a:solidFill>
              </a:rPr>
              <a:t>New Companies (Second Tier) 2014 onwards</a:t>
            </a:r>
            <a:endParaRPr lang="en-US" sz="3200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Children, Adult and Families Commissioning Services</a:t>
            </a:r>
          </a:p>
          <a:p>
            <a:r>
              <a:rPr lang="en-GB" dirty="0" smtClean="0"/>
              <a:t>Care4CE Social Care Services for Adults (Day Services, Respite, Reablement and Enablement services)</a:t>
            </a:r>
          </a:p>
          <a:p>
            <a:r>
              <a:rPr lang="en-GB" dirty="0" smtClean="0"/>
              <a:t>Housing </a:t>
            </a:r>
            <a:r>
              <a:rPr lang="en-GB" dirty="0" smtClean="0"/>
              <a:t>Services</a:t>
            </a:r>
          </a:p>
          <a:p>
            <a:r>
              <a:rPr lang="en-GB" dirty="0" smtClean="0"/>
              <a:t>Transportation Services</a:t>
            </a:r>
          </a:p>
          <a:p>
            <a:r>
              <a:rPr lang="en-GB" dirty="0" smtClean="0"/>
              <a:t>Traded Services with </a:t>
            </a:r>
            <a:r>
              <a:rPr lang="en-GB" dirty="0" smtClean="0"/>
              <a:t>Schools</a:t>
            </a:r>
          </a:p>
          <a:p>
            <a:r>
              <a:rPr lang="en-GB" dirty="0" smtClean="0"/>
              <a:t>Regulatory Services</a:t>
            </a:r>
          </a:p>
          <a:p>
            <a:r>
              <a:rPr lang="en-GB" dirty="0" smtClean="0"/>
              <a:t>Enforcement Services</a:t>
            </a:r>
          </a:p>
          <a:p>
            <a:r>
              <a:rPr lang="en-GB" dirty="0" smtClean="0"/>
              <a:t>Supported </a:t>
            </a:r>
            <a:r>
              <a:rPr lang="en-GB" dirty="0" smtClean="0"/>
              <a:t>Employment Services</a:t>
            </a:r>
          </a:p>
          <a:p>
            <a:r>
              <a:rPr lang="en-GB" dirty="0" smtClean="0"/>
              <a:t>Social Care Support Services</a:t>
            </a:r>
          </a:p>
          <a:p>
            <a:r>
              <a:rPr lang="en-GB" dirty="0" smtClean="0"/>
              <a:t>Probation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solidFill>
                  <a:srgbClr val="7030A0"/>
                </a:solidFill>
              </a:rPr>
              <a:t>Cheshire East Unison Challenges</a:t>
            </a:r>
            <a:br>
              <a:rPr lang="en-GB" sz="3200" i="1" dirty="0" smtClean="0">
                <a:solidFill>
                  <a:srgbClr val="7030A0"/>
                </a:solidFill>
              </a:rPr>
            </a:br>
            <a:r>
              <a:rPr lang="en-GB" sz="3200" i="1" dirty="0" smtClean="0">
                <a:solidFill>
                  <a:srgbClr val="7030A0"/>
                </a:solidFill>
              </a:rPr>
              <a:t>New Company Terms &amp; Conditions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sz="3500" dirty="0" smtClean="0">
                <a:latin typeface="Arial" pitchFamily="34" charset="0"/>
                <a:cs typeface="Arial" pitchFamily="34" charset="0"/>
              </a:rPr>
              <a:t>Protection of employees current employment rights - Local Government terms and conditions(under TUPE regulations) - retaining NJC pay and conditions, including NJC pay rises, etc. for all employees</a:t>
            </a:r>
          </a:p>
          <a:p>
            <a:pPr>
              <a:buNone/>
            </a:pPr>
            <a:endParaRPr lang="en-GB" sz="35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3500" dirty="0" smtClean="0">
                <a:latin typeface="Arial" pitchFamily="34" charset="0"/>
                <a:cs typeface="Arial" pitchFamily="34" charset="0"/>
              </a:rPr>
              <a:t>Provision of local authority continuous services for all employees (under Redundancy Payments Modification Order provisions)</a:t>
            </a:r>
          </a:p>
          <a:p>
            <a:pPr>
              <a:buNone/>
            </a:pPr>
            <a:endParaRPr lang="en-GB" sz="35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3500" dirty="0" smtClean="0">
                <a:latin typeface="Arial" pitchFamily="34" charset="0"/>
                <a:cs typeface="Arial" pitchFamily="34" charset="0"/>
              </a:rPr>
              <a:t>Protection of access to the Local Government Pension Scheme for all employees (under the Pension Scheme - Admitted Body Status arrangements) - always challenge the benefits of new stakeholder pension schemes - continued access to the pension scheme including internal promotion.</a:t>
            </a:r>
          </a:p>
          <a:p>
            <a:pPr>
              <a:buNone/>
            </a:pPr>
            <a:endParaRPr lang="en-GB" sz="35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3500" dirty="0" smtClean="0">
                <a:latin typeface="Arial" pitchFamily="34" charset="0"/>
                <a:cs typeface="Arial" pitchFamily="34" charset="0"/>
              </a:rPr>
              <a:t>TUPE Transfer of Trade Union Recognition and Facilities Agreements, including representation rights across the new companies.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solidFill>
                  <a:srgbClr val="7030A0"/>
                </a:solidFill>
              </a:rPr>
              <a:t>Cheshire East </a:t>
            </a:r>
            <a:r>
              <a:rPr lang="en-GB" sz="3200" i="1" dirty="0" smtClean="0">
                <a:solidFill>
                  <a:srgbClr val="7030A0"/>
                </a:solidFill>
              </a:rPr>
              <a:t>Cabinet Report </a:t>
            </a:r>
            <a:br>
              <a:rPr lang="en-GB" sz="3200" i="1" dirty="0" smtClean="0">
                <a:solidFill>
                  <a:srgbClr val="7030A0"/>
                </a:solidFill>
              </a:rPr>
            </a:br>
            <a:r>
              <a:rPr lang="en-GB" sz="3200" i="1" dirty="0" smtClean="0">
                <a:solidFill>
                  <a:srgbClr val="7030A0"/>
                </a:solidFill>
              </a:rPr>
              <a:t>Monday 24</a:t>
            </a:r>
            <a:r>
              <a:rPr lang="en-GB" sz="3200" i="1" baseline="30000" dirty="0" smtClean="0">
                <a:solidFill>
                  <a:srgbClr val="7030A0"/>
                </a:solidFill>
              </a:rPr>
              <a:t>th</a:t>
            </a:r>
            <a:r>
              <a:rPr lang="en-GB" sz="3200" i="1" dirty="0" smtClean="0">
                <a:solidFill>
                  <a:srgbClr val="7030A0"/>
                </a:solidFill>
              </a:rPr>
              <a:t> March 2014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sz="4400" b="1" dirty="0" smtClean="0">
                <a:latin typeface="Arial" pitchFamily="34" charset="0"/>
                <a:cs typeface="Arial" pitchFamily="34" charset="0"/>
              </a:rPr>
              <a:t>Annual Pay Award for staff on NJC terms: </a:t>
            </a:r>
            <a:endParaRPr lang="en-GB" sz="4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Following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 TUPE transfer the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new employer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is not bound by changes negotiated and agreed after the date of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transfer as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part of a collective agreement, where the new employer is not a party to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the collective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agreement bargaining process.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Council’s owned and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controlled companies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will not be party to the national NJC bargaining process unless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they elect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to be so and will not therefore be tied to future revised terms unless they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so elect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Following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consultation with the unions on this point, it is recommended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that the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Council’s owned and controlled companies, outside of and separate to the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NJC bargaining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process, will be required to apply an uplift in pay for 2014/15 which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is equivalent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to the uplift agreed by the NJC for 2014/15.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Beyond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2014/15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the Council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will review this annually.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solidFill>
                  <a:srgbClr val="7030A0"/>
                </a:solidFill>
              </a:rPr>
              <a:t>Cheshire East Cabinet Report </a:t>
            </a:r>
            <a:br>
              <a:rPr lang="en-GB" sz="3200" i="1" dirty="0" smtClean="0">
                <a:solidFill>
                  <a:srgbClr val="7030A0"/>
                </a:solidFill>
              </a:rPr>
            </a:br>
            <a:r>
              <a:rPr lang="en-GB" sz="3200" i="1" dirty="0" smtClean="0">
                <a:solidFill>
                  <a:srgbClr val="7030A0"/>
                </a:solidFill>
              </a:rPr>
              <a:t>Monday 24</a:t>
            </a:r>
            <a:r>
              <a:rPr lang="en-GB" sz="3200" i="1" baseline="30000" dirty="0" smtClean="0">
                <a:solidFill>
                  <a:srgbClr val="7030A0"/>
                </a:solidFill>
              </a:rPr>
              <a:t>th</a:t>
            </a:r>
            <a:r>
              <a:rPr lang="en-GB" sz="3200" i="1" dirty="0" smtClean="0">
                <a:solidFill>
                  <a:srgbClr val="7030A0"/>
                </a:solidFill>
              </a:rPr>
              <a:t> March 2014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Continuous Service Provision</a:t>
            </a:r>
          </a:p>
          <a:p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1800" dirty="0" smtClean="0">
                <a:latin typeface="Arial" pitchFamily="34" charset="0"/>
                <a:cs typeface="Arial" pitchFamily="34" charset="0"/>
              </a:rPr>
              <a:t>Each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subsidiary will be required to apply to the government to be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recognised under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the Redundancy Payments Modification Order (RPMO). </a:t>
            </a: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1800" dirty="0" smtClean="0">
                <a:latin typeface="Arial" pitchFamily="34" charset="0"/>
                <a:cs typeface="Arial" pitchFamily="34" charset="0"/>
              </a:rPr>
              <a:t>This will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protect the continuous service for employees who transfer under TUPE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and those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who are appointed, in future, from another RPMO body. (RPMO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refers to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the Redundancy Payments (Continuity of Employment in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Local Government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, etc.) (Modification) Order 1999 (as amended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), commonly referred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to as the redundancy payments.)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solidFill>
                  <a:srgbClr val="7030A0"/>
                </a:solidFill>
              </a:rPr>
              <a:t>Cheshire East Cabinet Report </a:t>
            </a:r>
            <a:br>
              <a:rPr lang="en-GB" sz="3200" i="1" dirty="0" smtClean="0">
                <a:solidFill>
                  <a:srgbClr val="7030A0"/>
                </a:solidFill>
              </a:rPr>
            </a:br>
            <a:r>
              <a:rPr lang="en-GB" sz="3200" i="1" dirty="0" smtClean="0">
                <a:solidFill>
                  <a:srgbClr val="7030A0"/>
                </a:solidFill>
              </a:rPr>
              <a:t>Monday 24</a:t>
            </a:r>
            <a:r>
              <a:rPr lang="en-GB" sz="3200" i="1" baseline="30000" dirty="0" smtClean="0">
                <a:solidFill>
                  <a:srgbClr val="7030A0"/>
                </a:solidFill>
              </a:rPr>
              <a:t>th</a:t>
            </a:r>
            <a:r>
              <a:rPr lang="en-GB" sz="3200" i="1" dirty="0" smtClean="0">
                <a:solidFill>
                  <a:srgbClr val="7030A0"/>
                </a:solidFill>
              </a:rPr>
              <a:t> March 2014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GB" sz="4200" b="1" dirty="0" smtClean="0">
                <a:latin typeface="Arial" pitchFamily="34" charset="0"/>
                <a:cs typeface="Arial" pitchFamily="34" charset="0"/>
              </a:rPr>
              <a:t>Access to LGPS for new employees</a:t>
            </a:r>
            <a:r>
              <a:rPr lang="en-GB" sz="42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With the greater clarity gained from decisions (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 to (iii) more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focused analysis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and forecasting has been completed on the question of closing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the LGPS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to new ASDV employees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One of the key considerations here is to establish at what point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savings could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be realised from closing the scheme. That is, the tipping point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where the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savings from reduced future liabilities outweigh the increased costs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of closing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the scheme. (The costs of closing the scheme include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the consequential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ageing of the membership and reduction of income via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new joiners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 Further details are set out in Appendix 1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.)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Initial modelling by the Council suggests total additional costs of £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183,000 in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2014-15. Beyond this the modelling suggests net savings for the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Council and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the ASDVs from year 7 onwards. This modelling will now be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shared with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the actuary for review.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Council is also completing a more detailed analysis of the risks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and impact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of any decision to close LGPS to new employees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4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Until this work is completed it is proposed that ASDVs are admitted to </a:t>
            </a:r>
            <a:r>
              <a:rPr lang="en-GB" sz="4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scheme </a:t>
            </a:r>
            <a:r>
              <a:rPr lang="en-GB" sz="4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 the basis that access to LGPS will remain open to </a:t>
            </a:r>
            <a:r>
              <a:rPr lang="en-GB" sz="4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 </a:t>
            </a:r>
            <a:r>
              <a:rPr lang="en-US" sz="4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employees.</a:t>
            </a:r>
            <a:endParaRPr lang="en-US" sz="45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GB" sz="5400" dirty="0" smtClean="0">
                <a:solidFill>
                  <a:srgbClr val="FF0000"/>
                </a:solidFill>
              </a:rPr>
              <a:t>Questions </a:t>
            </a:r>
            <a:r>
              <a:rPr lang="en-GB" sz="5400" dirty="0" smtClean="0">
                <a:solidFill>
                  <a:srgbClr val="FF0000"/>
                </a:solidFill>
              </a:rPr>
              <a:t>???</a:t>
            </a:r>
            <a:endParaRPr lang="en-US" sz="54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 smtClean="0">
                <a:solidFill>
                  <a:srgbClr val="7030A0"/>
                </a:solidFill>
              </a:rPr>
              <a:t>Background Information</a:t>
            </a:r>
            <a:endParaRPr lang="en-US" sz="3600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536504"/>
          </a:xfrm>
        </p:spPr>
        <p:txBody>
          <a:bodyPr>
            <a:normAutofit/>
          </a:bodyPr>
          <a:lstStyle/>
          <a:p>
            <a:r>
              <a:rPr lang="en-GB" sz="2500" dirty="0" smtClean="0"/>
              <a:t>Local Government Review - Cheshire East Council</a:t>
            </a:r>
          </a:p>
          <a:p>
            <a:r>
              <a:rPr lang="en-GB" sz="2500" dirty="0" smtClean="0"/>
              <a:t>Four Councils transferred into One Diverse Local Authority (Cheshire, Crewe &amp; Nantwich, Congleton and Macclesfield)</a:t>
            </a:r>
          </a:p>
          <a:p>
            <a:r>
              <a:rPr lang="en-GB" sz="2500" dirty="0" smtClean="0"/>
              <a:t>Huge geographical area (Disley to Nantwich) </a:t>
            </a:r>
          </a:p>
          <a:p>
            <a:r>
              <a:rPr lang="en-GB" sz="2500" dirty="0" smtClean="0"/>
              <a:t>Harmonisation of terms and conditions for all employees </a:t>
            </a:r>
            <a:r>
              <a:rPr lang="en-GB" sz="2500" dirty="0" smtClean="0">
                <a:solidFill>
                  <a:srgbClr val="FF0000"/>
                </a:solidFill>
              </a:rPr>
              <a:t>(Very Successful Unison Campaign)</a:t>
            </a:r>
          </a:p>
          <a:p>
            <a:r>
              <a:rPr lang="en-GB" sz="2500" dirty="0" smtClean="0"/>
              <a:t>New Council Leader</a:t>
            </a:r>
          </a:p>
          <a:p>
            <a:r>
              <a:rPr lang="en-GB" sz="2500" dirty="0" smtClean="0"/>
              <a:t>New Chief Executive / Managing Director</a:t>
            </a:r>
          </a:p>
          <a:p>
            <a:r>
              <a:rPr lang="en-GB" sz="2500" dirty="0" smtClean="0"/>
              <a:t>New Council Management Structure </a:t>
            </a:r>
          </a:p>
          <a:p>
            <a:r>
              <a:rPr lang="en-GB" sz="2500" dirty="0" smtClean="0"/>
              <a:t>New Vision for Delivery of Council Services (3 Year Plan)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en-GB" sz="3600" i="1" dirty="0" smtClean="0">
                <a:solidFill>
                  <a:srgbClr val="7030A0"/>
                </a:solidFill>
              </a:rPr>
              <a:t>Alternative Service Delivery Vehicles</a:t>
            </a:r>
            <a:endParaRPr lang="en-US" sz="3600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4392489"/>
          </a:xfrm>
        </p:spPr>
        <p:txBody>
          <a:bodyPr>
            <a:normAutofit fontScale="92500" lnSpcReduction="10000"/>
          </a:bodyPr>
          <a:lstStyle/>
          <a:p>
            <a:r>
              <a:rPr lang="en-GB" sz="2400" i="1" dirty="0" smtClean="0"/>
              <a:t>The National Budget </a:t>
            </a:r>
            <a:r>
              <a:rPr lang="en-GB" sz="2400" i="1" dirty="0"/>
              <a:t>Challenge and National Policy </a:t>
            </a:r>
            <a:r>
              <a:rPr lang="en-GB" sz="2400" i="1" dirty="0" smtClean="0"/>
              <a:t>Context</a:t>
            </a:r>
          </a:p>
          <a:p>
            <a:endParaRPr lang="en-GB" sz="1600" i="1" dirty="0" smtClean="0"/>
          </a:p>
          <a:p>
            <a:pPr lvl="2"/>
            <a:r>
              <a:rPr lang="en-GB" i="1" dirty="0"/>
              <a:t>Demand and costs are going </a:t>
            </a:r>
            <a:r>
              <a:rPr lang="en-GB" i="1" dirty="0" smtClean="0"/>
              <a:t>up</a:t>
            </a:r>
            <a:endParaRPr lang="en-GB" i="1" dirty="0"/>
          </a:p>
          <a:p>
            <a:pPr lvl="2"/>
            <a:r>
              <a:rPr lang="en-GB" i="1" dirty="0" smtClean="0"/>
              <a:t>Resources have significantly reduced</a:t>
            </a:r>
          </a:p>
          <a:p>
            <a:pPr lvl="2"/>
            <a:r>
              <a:rPr lang="en-GB" i="1" dirty="0"/>
              <a:t>Public expectations are higher than ever</a:t>
            </a:r>
            <a:endParaRPr lang="en-US" dirty="0"/>
          </a:p>
          <a:p>
            <a:pPr lvl="2"/>
            <a:r>
              <a:rPr lang="en-GB" i="1" dirty="0"/>
              <a:t>Public services have historically sought to manage the symptoms of problems rather than addressing the root causes</a:t>
            </a:r>
            <a:endParaRPr lang="en-US" dirty="0"/>
          </a:p>
          <a:p>
            <a:pPr lvl="2"/>
            <a:r>
              <a:rPr lang="en-GB" i="1" dirty="0" smtClean="0"/>
              <a:t>Public Sector Funding </a:t>
            </a:r>
            <a:r>
              <a:rPr lang="en-GB" i="1" dirty="0"/>
              <a:t>is </a:t>
            </a:r>
            <a:r>
              <a:rPr lang="en-GB" i="1" dirty="0" smtClean="0"/>
              <a:t>significantly decreasing</a:t>
            </a:r>
          </a:p>
          <a:p>
            <a:pPr lvl="2"/>
            <a:r>
              <a:rPr lang="en-GB" i="1" dirty="0"/>
              <a:t>Government Policy </a:t>
            </a:r>
            <a:r>
              <a:rPr lang="en-GB" i="1" dirty="0" smtClean="0"/>
              <a:t>Response - Pathfinder schemes</a:t>
            </a:r>
            <a:endParaRPr lang="en-US" dirty="0"/>
          </a:p>
          <a:p>
            <a:endParaRPr lang="en-GB" sz="1500" dirty="0" smtClean="0"/>
          </a:p>
          <a:p>
            <a:r>
              <a:rPr lang="en-GB" sz="2600" i="1" dirty="0" smtClean="0"/>
              <a:t>Cheshire East Borough Council : A Better Way</a:t>
            </a:r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i="1" dirty="0" smtClean="0">
                <a:solidFill>
                  <a:srgbClr val="7030A0"/>
                </a:solidFill>
              </a:rPr>
              <a:t>Maintaining a Controlling Interest in  </a:t>
            </a:r>
            <a:br>
              <a:rPr lang="en-US" sz="2800" i="1" dirty="0" smtClean="0">
                <a:solidFill>
                  <a:srgbClr val="7030A0"/>
                </a:solidFill>
              </a:rPr>
            </a:br>
            <a:r>
              <a:rPr lang="en-US" sz="2800" i="1" dirty="0" smtClean="0">
                <a:solidFill>
                  <a:srgbClr val="7030A0"/>
                </a:solidFill>
              </a:rPr>
              <a:t>Commissioning of Council Services</a:t>
            </a:r>
            <a:endParaRPr lang="en-US" sz="2800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i="1" dirty="0" smtClean="0"/>
              <a:t>Outsourcing - private sector delivery (0%)</a:t>
            </a:r>
          </a:p>
          <a:p>
            <a:r>
              <a:rPr lang="en-GB" i="1" dirty="0" smtClean="0"/>
              <a:t>Partnerships  and Shared Services (50%)</a:t>
            </a:r>
          </a:p>
          <a:p>
            <a:r>
              <a:rPr lang="en-GB" i="1" dirty="0" smtClean="0"/>
              <a:t>Single Legal Entities</a:t>
            </a:r>
          </a:p>
          <a:p>
            <a:r>
              <a:rPr lang="en-GB" i="1" dirty="0" smtClean="0"/>
              <a:t>In House Service provision (100%)</a:t>
            </a:r>
          </a:p>
          <a:p>
            <a:r>
              <a:rPr lang="en-GB" i="1" dirty="0" smtClean="0"/>
              <a:t>Wholly Owned “Teckal” Companies (100%)</a:t>
            </a:r>
            <a:endParaRPr lang="en-GB" i="1" dirty="0"/>
          </a:p>
          <a:p>
            <a:r>
              <a:rPr lang="en-GB" i="1" dirty="0" smtClean="0"/>
              <a:t>Charitable Trusts (20%)</a:t>
            </a:r>
          </a:p>
          <a:p>
            <a:r>
              <a:rPr lang="en-GB" i="1" dirty="0" smtClean="0"/>
              <a:t>Joint Ventures  Companies (variable)</a:t>
            </a:r>
          </a:p>
          <a:p>
            <a:r>
              <a:rPr lang="en-GB" i="1" dirty="0" smtClean="0"/>
              <a:t>Mutual's / Co-operatives (0%)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solidFill>
                  <a:srgbClr val="7030A0"/>
                </a:solidFill>
              </a:rPr>
              <a:t>ICT Shared Services</a:t>
            </a:r>
            <a:br>
              <a:rPr lang="en-GB" sz="3200" i="1" dirty="0" smtClean="0">
                <a:solidFill>
                  <a:srgbClr val="7030A0"/>
                </a:solidFill>
              </a:rPr>
            </a:br>
            <a:r>
              <a:rPr lang="en-GB" sz="3200" i="1" dirty="0" smtClean="0">
                <a:solidFill>
                  <a:srgbClr val="7030A0"/>
                </a:solidFill>
              </a:rPr>
              <a:t>(Single Legal Entity)</a:t>
            </a:r>
            <a:endParaRPr lang="en-US" sz="3200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endParaRPr lang="en-GB" b="1" dirty="0" smtClean="0"/>
          </a:p>
          <a:p>
            <a:pPr lvl="0">
              <a:buNone/>
            </a:pPr>
            <a:r>
              <a:rPr lang="en-GB" sz="3600" b="1" dirty="0" smtClean="0"/>
              <a:t>Strengths</a:t>
            </a:r>
          </a:p>
          <a:p>
            <a:r>
              <a:rPr lang="en-GB" sz="2600" dirty="0" smtClean="0"/>
              <a:t>Efficiencies </a:t>
            </a:r>
            <a:r>
              <a:rPr lang="en-GB" sz="2600" dirty="0"/>
              <a:t>created through </a:t>
            </a:r>
            <a:r>
              <a:rPr lang="en-GB" sz="2600" dirty="0" smtClean="0"/>
              <a:t>sharing resources, while retains public sector ethos and control.</a:t>
            </a:r>
            <a:endParaRPr lang="en-US" sz="2600" dirty="0"/>
          </a:p>
          <a:p>
            <a:pPr lvl="0"/>
            <a:r>
              <a:rPr lang="en-GB" sz="2600" dirty="0" smtClean="0"/>
              <a:t>Provides </a:t>
            </a:r>
            <a:r>
              <a:rPr lang="en-GB" sz="2600" dirty="0"/>
              <a:t>flexible base for additional </a:t>
            </a:r>
            <a:r>
              <a:rPr lang="en-GB" sz="2600" dirty="0" smtClean="0"/>
              <a:t>partners </a:t>
            </a:r>
            <a:r>
              <a:rPr lang="en-GB" sz="2600" dirty="0"/>
              <a:t>to be </a:t>
            </a:r>
            <a:r>
              <a:rPr lang="en-GB" sz="2600" dirty="0" smtClean="0"/>
              <a:t>incorporated.</a:t>
            </a:r>
            <a:endParaRPr lang="en-US" sz="2600" dirty="0"/>
          </a:p>
          <a:p>
            <a:pPr>
              <a:buNone/>
            </a:pPr>
            <a:endParaRPr lang="en-GB" sz="1500" dirty="0" smtClean="0"/>
          </a:p>
          <a:p>
            <a:pPr lvl="0">
              <a:buNone/>
            </a:pPr>
            <a:r>
              <a:rPr lang="en-GB" sz="3600" b="1" dirty="0" smtClean="0"/>
              <a:t>Weaknesses</a:t>
            </a:r>
          </a:p>
          <a:p>
            <a:pPr lvl="0"/>
            <a:r>
              <a:rPr lang="en-GB" sz="2600" dirty="0" smtClean="0"/>
              <a:t>Joint </a:t>
            </a:r>
            <a:r>
              <a:rPr lang="en-GB" sz="2600" dirty="0"/>
              <a:t>governance can </a:t>
            </a:r>
            <a:r>
              <a:rPr lang="en-GB" sz="2600" dirty="0" smtClean="0"/>
              <a:t>be divisive (Local Council - self interest).</a:t>
            </a:r>
            <a:endParaRPr lang="en-US" sz="2600" dirty="0"/>
          </a:p>
          <a:p>
            <a:pPr lvl="0"/>
            <a:r>
              <a:rPr lang="en-GB" sz="2600" dirty="0" smtClean="0"/>
              <a:t>Lack </a:t>
            </a:r>
            <a:r>
              <a:rPr lang="en-GB" sz="2600" dirty="0"/>
              <a:t>of start-up capital or formative expertise</a:t>
            </a:r>
            <a:r>
              <a:rPr lang="en-GB" sz="2600" dirty="0" smtClean="0"/>
              <a:t>. </a:t>
            </a:r>
          </a:p>
          <a:p>
            <a:pPr lvl="0"/>
            <a:r>
              <a:rPr lang="en-GB" sz="2600" dirty="0" smtClean="0"/>
              <a:t>Sharing </a:t>
            </a:r>
            <a:r>
              <a:rPr lang="en-GB" sz="2600" dirty="0"/>
              <a:t>is </a:t>
            </a:r>
            <a:r>
              <a:rPr lang="en-GB" sz="2600" dirty="0" smtClean="0"/>
              <a:t>difficult, </a:t>
            </a:r>
            <a:r>
              <a:rPr lang="en-GB" sz="2600" dirty="0"/>
              <a:t>if the partners’ systems need </a:t>
            </a:r>
            <a:r>
              <a:rPr lang="en-GB" sz="2600" dirty="0" smtClean="0"/>
              <a:t>harmonising</a:t>
            </a:r>
            <a:r>
              <a:rPr lang="en-GB" sz="2600" dirty="0"/>
              <a:t>.</a:t>
            </a:r>
            <a:endParaRPr lang="en-US" sz="2600" dirty="0"/>
          </a:p>
          <a:p>
            <a:pPr lvl="0"/>
            <a:r>
              <a:rPr lang="en-GB" sz="2600" dirty="0" smtClean="0"/>
              <a:t>Harmonisation of terms and conditions required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solidFill>
                  <a:srgbClr val="7030A0"/>
                </a:solidFill>
              </a:rPr>
              <a:t>Enterprise Model </a:t>
            </a:r>
            <a:br>
              <a:rPr lang="en-GB" sz="3200" i="1" dirty="0" smtClean="0">
                <a:solidFill>
                  <a:srgbClr val="7030A0"/>
                </a:solidFill>
              </a:rPr>
            </a:br>
            <a:r>
              <a:rPr lang="en-GB" sz="3200" i="1" dirty="0" smtClean="0">
                <a:solidFill>
                  <a:srgbClr val="7030A0"/>
                </a:solidFill>
              </a:rPr>
              <a:t>(Wholly Owned Companies)</a:t>
            </a:r>
            <a:endParaRPr lang="en-US" sz="3200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None/>
            </a:pPr>
            <a:r>
              <a:rPr lang="en-GB" sz="2400" b="1" dirty="0" smtClean="0"/>
              <a:t>Strengths</a:t>
            </a:r>
          </a:p>
          <a:p>
            <a:pPr lvl="0"/>
            <a:r>
              <a:rPr lang="en-GB" sz="2400" dirty="0"/>
              <a:t>Creation of an arms-length company </a:t>
            </a:r>
            <a:r>
              <a:rPr lang="en-GB" sz="2400" dirty="0" smtClean="0"/>
              <a:t>, separates </a:t>
            </a:r>
            <a:r>
              <a:rPr lang="en-GB" sz="2400" dirty="0"/>
              <a:t>the </a:t>
            </a:r>
            <a:r>
              <a:rPr lang="en-GB" sz="2400" dirty="0" smtClean="0"/>
              <a:t>client and contract relationship similar to CCT (some will remember those days, with less than affection)</a:t>
            </a:r>
            <a:endParaRPr lang="en-US" sz="2400" dirty="0"/>
          </a:p>
          <a:p>
            <a:pPr lvl="0"/>
            <a:r>
              <a:rPr lang="en-GB" sz="2400" dirty="0"/>
              <a:t>The trading company allows </a:t>
            </a:r>
            <a:r>
              <a:rPr lang="en-GB" sz="2400" dirty="0" smtClean="0"/>
              <a:t>the local authority to work (via </a:t>
            </a:r>
            <a:r>
              <a:rPr lang="en-GB" sz="2400" dirty="0"/>
              <a:t>the Teckal exemption) and can be used to generate </a:t>
            </a:r>
            <a:r>
              <a:rPr lang="en-GB" sz="2400" dirty="0" smtClean="0"/>
              <a:t>a profit </a:t>
            </a:r>
            <a:r>
              <a:rPr lang="en-GB" sz="2400" dirty="0"/>
              <a:t>by selling services to other organisations. </a:t>
            </a:r>
            <a:endParaRPr lang="en-US" sz="2400" dirty="0"/>
          </a:p>
          <a:p>
            <a:pPr lvl="0"/>
            <a:r>
              <a:rPr lang="en-GB" sz="2400" dirty="0" smtClean="0"/>
              <a:t>Council </a:t>
            </a:r>
            <a:r>
              <a:rPr lang="en-GB" sz="2400" dirty="0"/>
              <a:t>control ensures that any wholly-owned company remains accountable to the public </a:t>
            </a:r>
            <a:r>
              <a:rPr lang="en-GB" sz="2400" dirty="0" smtClean="0"/>
              <a:t>. </a:t>
            </a:r>
            <a:endParaRPr lang="en-US" sz="2400" dirty="0"/>
          </a:p>
          <a:p>
            <a:r>
              <a:rPr lang="en-GB" sz="2400" dirty="0"/>
              <a:t>Relatively low start-up costs for new </a:t>
            </a:r>
            <a:r>
              <a:rPr lang="en-GB" sz="2400" dirty="0" smtClean="0"/>
              <a:t>companies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solidFill>
                  <a:srgbClr val="7030A0"/>
                </a:solidFill>
              </a:rPr>
              <a:t>Enterprise Model </a:t>
            </a:r>
            <a:br>
              <a:rPr lang="en-GB" sz="3200" i="1" dirty="0" smtClean="0">
                <a:solidFill>
                  <a:srgbClr val="7030A0"/>
                </a:solidFill>
              </a:rPr>
            </a:br>
            <a:r>
              <a:rPr lang="en-GB" sz="3200" i="1" dirty="0" smtClean="0">
                <a:solidFill>
                  <a:srgbClr val="7030A0"/>
                </a:solidFill>
              </a:rPr>
              <a:t>(Wholly Owned Companies)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GB" sz="2800" b="1" dirty="0" smtClean="0"/>
              <a:t>Weaknesses</a:t>
            </a:r>
          </a:p>
          <a:p>
            <a:pPr lvl="0"/>
            <a:r>
              <a:rPr lang="en-GB" sz="2800" dirty="0" smtClean="0"/>
              <a:t>Councils frequently lack the commercial knowledge to establish a company ethos.</a:t>
            </a:r>
            <a:endParaRPr lang="en-US" sz="2800" dirty="0" smtClean="0"/>
          </a:p>
          <a:p>
            <a:pPr lvl="0"/>
            <a:r>
              <a:rPr lang="en-GB" sz="2800" dirty="0" smtClean="0"/>
              <a:t>Strongly depends on having something to offer the market. </a:t>
            </a:r>
          </a:p>
          <a:p>
            <a:pPr lvl="0"/>
            <a:r>
              <a:rPr lang="en-GB" sz="2800" dirty="0" smtClean="0"/>
              <a:t>Relies on clear business propositions and marketable service</a:t>
            </a:r>
          </a:p>
          <a:p>
            <a:r>
              <a:rPr lang="en-GB" sz="2800" dirty="0" smtClean="0"/>
              <a:t>All risks remain with the Council.</a:t>
            </a:r>
            <a:endParaRPr lang="en-US" sz="2800" dirty="0" smtClean="0"/>
          </a:p>
          <a:p>
            <a:pPr lvl="0"/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solidFill>
                  <a:srgbClr val="7030A0"/>
                </a:solidFill>
              </a:rPr>
              <a:t>What worked well during the Cheshire East</a:t>
            </a:r>
            <a:br>
              <a:rPr lang="en-GB" sz="3200" i="1" dirty="0" smtClean="0">
                <a:solidFill>
                  <a:srgbClr val="7030A0"/>
                </a:solidFill>
              </a:rPr>
            </a:br>
            <a:r>
              <a:rPr lang="en-GB" sz="3200" i="1" dirty="0" smtClean="0">
                <a:solidFill>
                  <a:srgbClr val="7030A0"/>
                </a:solidFill>
              </a:rPr>
              <a:t>Harmonisation Negotiations / Campaign</a:t>
            </a:r>
            <a:endParaRPr lang="en-US" sz="3200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Unison priority has been to identify a Lead Officers for each project , and to make sure that those Negotiating on behalf of Members, have access to all relevant detailed background information (Sharing information)</a:t>
            </a:r>
          </a:p>
          <a:p>
            <a:r>
              <a:rPr lang="en-GB" sz="2000" dirty="0" smtClean="0"/>
              <a:t>Unison needed to establish what options are available</a:t>
            </a:r>
          </a:p>
          <a:p>
            <a:r>
              <a:rPr lang="en-GB" sz="2000" dirty="0" smtClean="0"/>
              <a:t>Structured Action Plan and Template Approach to fully document and challenge “new”  terms and conditions (Standardised paperwork)</a:t>
            </a:r>
          </a:p>
          <a:p>
            <a:r>
              <a:rPr lang="en-GB" sz="2000" dirty="0" smtClean="0"/>
              <a:t>Used as a good Recruitment and Retention opportunity.</a:t>
            </a:r>
          </a:p>
          <a:p>
            <a:r>
              <a:rPr lang="en-GB" sz="2000" dirty="0" smtClean="0"/>
              <a:t>Unison needs to offer leadership and guidance to our members.</a:t>
            </a:r>
          </a:p>
          <a:p>
            <a:r>
              <a:rPr lang="en-GB" sz="2000" dirty="0" smtClean="0"/>
              <a:t>Our strength is our membership within the workforce</a:t>
            </a:r>
          </a:p>
          <a:p>
            <a:r>
              <a:rPr lang="en-GB" sz="2000" dirty="0" smtClean="0"/>
              <a:t>Relatively little support from local Labour Group to challenge the process, led to Joint Working with other recognised Trade Unions</a:t>
            </a:r>
          </a:p>
          <a:p>
            <a:r>
              <a:rPr lang="en-GB" sz="2000" dirty="0" smtClean="0"/>
              <a:t>Good use of all means of communication , including face to face contact and regular communications are extremely important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GB" sz="3200" i="1" dirty="0" smtClean="0">
                <a:solidFill>
                  <a:srgbClr val="7030A0"/>
                </a:solidFill>
              </a:rPr>
              <a:t>What Cheshire East Unison needed to do </a:t>
            </a:r>
            <a:endParaRPr lang="en-US" sz="3200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r>
              <a:rPr lang="en-GB" sz="2000" dirty="0" smtClean="0"/>
              <a:t>Gather as much background information as possible in relation to new Companies. (Reports , Agendas, etc)</a:t>
            </a:r>
          </a:p>
          <a:p>
            <a:r>
              <a:rPr lang="en-GB" sz="2000" dirty="0" smtClean="0"/>
              <a:t>Establish good links with other local Authority UNISON branches</a:t>
            </a:r>
          </a:p>
          <a:p>
            <a:r>
              <a:rPr lang="en-GB" sz="2000" dirty="0" smtClean="0"/>
              <a:t>Build some ‘unusual alliances’ in order to gather detailed information .</a:t>
            </a:r>
          </a:p>
          <a:p>
            <a:r>
              <a:rPr lang="en-GB" sz="2000" dirty="0" smtClean="0"/>
              <a:t>Identify a key Unison Lead Officers for each new company/project, who will take the lead in negotiations, on behalf of Unison.</a:t>
            </a:r>
          </a:p>
          <a:p>
            <a:r>
              <a:rPr lang="en-GB" sz="2000" dirty="0" smtClean="0"/>
              <a:t>Good communication between Lead Officers, regular update meetings, most of all, don’t try to “re-invent the wheel”</a:t>
            </a:r>
          </a:p>
          <a:p>
            <a:r>
              <a:rPr lang="en-GB" sz="2000" dirty="0" smtClean="0"/>
              <a:t>Ask the Council’s Management Team to set up a Corporate Framework for consultation, both informal and formal prior to the formal TUPE transfer of employees and issue managers guidance (standardised paperwork).</a:t>
            </a:r>
          </a:p>
          <a:p>
            <a:r>
              <a:rPr lang="en-GB" sz="2000" dirty="0" smtClean="0"/>
              <a:t>Development  of the Cheshire East Unison website – as a database of information for Unison activists and a “members only” section</a:t>
            </a:r>
          </a:p>
          <a:p>
            <a:r>
              <a:rPr lang="en-GB" sz="2000" dirty="0" smtClean="0"/>
              <a:t>Regular weekly electronic email updates, sent out to all Unison website subscribers, news travels quickly, be ahead of the game.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1516</Words>
  <Application>Microsoft Office PowerPoint</Application>
  <PresentationFormat>On-screen Show (4:3)</PresentationFormat>
  <Paragraphs>148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Alternative Service Delivery Vehicles</vt:lpstr>
      <vt:lpstr>Background Information</vt:lpstr>
      <vt:lpstr>Alternative Service Delivery Vehicles</vt:lpstr>
      <vt:lpstr>Maintaining a Controlling Interest in   Commissioning of Council Services</vt:lpstr>
      <vt:lpstr>ICT Shared Services (Single Legal Entity)</vt:lpstr>
      <vt:lpstr>Enterprise Model  (Wholly Owned Companies)</vt:lpstr>
      <vt:lpstr>Enterprise Model  (Wholly Owned Companies)</vt:lpstr>
      <vt:lpstr>What worked well during the Cheshire East Harmonisation Negotiations / Campaign</vt:lpstr>
      <vt:lpstr>What Cheshire East Unison needed to do </vt:lpstr>
      <vt:lpstr>Cheshire East Unison  Website Development</vt:lpstr>
      <vt:lpstr>Cheshire East Council  New Companies (First Tier) started 2013/2014</vt:lpstr>
      <vt:lpstr>Cheshire East Council  New Companies (Second Tier) 2014 onwards</vt:lpstr>
      <vt:lpstr>Cheshire East Unison Challenges New Company Terms &amp; Conditions</vt:lpstr>
      <vt:lpstr>Cheshire East Cabinet Report  Monday 24th March 2014</vt:lpstr>
      <vt:lpstr>Cheshire East Cabinet Report  Monday 24th March 2014</vt:lpstr>
      <vt:lpstr>Cheshire East Cabinet Report  Monday 24th March 2014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Service Delivery Vehicles</dc:title>
  <dc:creator>Windows User</dc:creator>
  <cp:lastModifiedBy>Windows User</cp:lastModifiedBy>
  <cp:revision>37</cp:revision>
  <dcterms:created xsi:type="dcterms:W3CDTF">2014-01-01T09:39:47Z</dcterms:created>
  <dcterms:modified xsi:type="dcterms:W3CDTF">2014-03-23T13:21:36Z</dcterms:modified>
</cp:coreProperties>
</file>