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1"/>
  </p:notesMasterIdLst>
  <p:sldIdLst>
    <p:sldId id="257" r:id="rId2"/>
    <p:sldId id="260" r:id="rId3"/>
    <p:sldId id="261" r:id="rId4"/>
    <p:sldId id="262" r:id="rId5"/>
    <p:sldId id="259" r:id="rId6"/>
    <p:sldId id="268"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269E07-7EA6-4F8E-B114-6EC12F3F34A0}">
          <p14:sldIdLst>
            <p14:sldId id="257"/>
          </p14:sldIdLst>
        </p14:section>
        <p14:section name="Untitled Section" id="{FA88CE61-DF81-4B29-BC38-5784C25A798F}">
          <p14:sldIdLst>
            <p14:sldId id="260"/>
            <p14:sldId id="261"/>
            <p14:sldId id="262"/>
            <p14:sldId id="259"/>
            <p14:sldId id="268"/>
            <p14:sldId id="263"/>
            <p14:sldId id="264"/>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3F849-7489-41FC-86A3-F53D63BDF1ED}" v="24" dt="2020-05-20T06:13:48.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388" autoAdjust="0"/>
  </p:normalViewPr>
  <p:slideViewPr>
    <p:cSldViewPr snapToGrid="0">
      <p:cViewPr varScale="1">
        <p:scale>
          <a:sx n="48" d="100"/>
          <a:sy n="48" d="100"/>
        </p:scale>
        <p:origin x="52" y="244"/>
      </p:cViewPr>
      <p:guideLst/>
    </p:cSldViewPr>
  </p:slideViewPr>
  <p:outlineViewPr>
    <p:cViewPr>
      <p:scale>
        <a:sx n="33" d="100"/>
        <a:sy n="33" d="100"/>
      </p:scale>
      <p:origin x="0" y="-543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BDA4D-A2F8-4CB9-8979-B0927DF62B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CEAC2F-DB32-4CA9-918D-AFB7096A8017}">
      <dgm:prSet/>
      <dgm:spPr/>
      <dgm:t>
        <a:bodyPr/>
        <a:lstStyle/>
        <a:p>
          <a:r>
            <a:rPr lang="en-GB"/>
            <a:t>HSE / LA contacts and the state of enforcement</a:t>
          </a:r>
          <a:endParaRPr lang="en-US"/>
        </a:p>
      </dgm:t>
    </dgm:pt>
    <dgm:pt modelId="{3D61FE3F-47DF-4B13-99B5-38ECAF15512E}" type="parTrans" cxnId="{3E423BE5-B406-4FFD-8F73-95784385F20D}">
      <dgm:prSet/>
      <dgm:spPr/>
      <dgm:t>
        <a:bodyPr/>
        <a:lstStyle/>
        <a:p>
          <a:endParaRPr lang="en-US"/>
        </a:p>
      </dgm:t>
    </dgm:pt>
    <dgm:pt modelId="{D862B93D-495E-44B1-8CA9-851AE47C57CB}" type="sibTrans" cxnId="{3E423BE5-B406-4FFD-8F73-95784385F20D}">
      <dgm:prSet/>
      <dgm:spPr/>
      <dgm:t>
        <a:bodyPr/>
        <a:lstStyle/>
        <a:p>
          <a:endParaRPr lang="en-US"/>
        </a:p>
      </dgm:t>
    </dgm:pt>
    <dgm:pt modelId="{AB0A2736-22B0-445C-AE01-E557E8B3E8F6}">
      <dgm:prSet/>
      <dgm:spPr/>
      <dgm:t>
        <a:bodyPr/>
        <a:lstStyle/>
        <a:p>
          <a:r>
            <a:rPr lang="en-GB"/>
            <a:t>Building confidence/ building resistance</a:t>
          </a:r>
          <a:endParaRPr lang="en-US"/>
        </a:p>
      </dgm:t>
    </dgm:pt>
    <dgm:pt modelId="{51A84253-309D-4AE9-9532-5AE7855DCF49}" type="parTrans" cxnId="{B19F4E54-6046-4E0C-BF65-00944E1221E5}">
      <dgm:prSet/>
      <dgm:spPr/>
      <dgm:t>
        <a:bodyPr/>
        <a:lstStyle/>
        <a:p>
          <a:endParaRPr lang="en-US"/>
        </a:p>
      </dgm:t>
    </dgm:pt>
    <dgm:pt modelId="{7C913045-940C-44C5-B85E-31982E5651F5}" type="sibTrans" cxnId="{B19F4E54-6046-4E0C-BF65-00944E1221E5}">
      <dgm:prSet/>
      <dgm:spPr/>
      <dgm:t>
        <a:bodyPr/>
        <a:lstStyle/>
        <a:p>
          <a:endParaRPr lang="en-US"/>
        </a:p>
      </dgm:t>
    </dgm:pt>
    <dgm:pt modelId="{D40EFF98-AF4E-4557-BAEE-6B7733EF1FDD}">
      <dgm:prSet/>
      <dgm:spPr/>
      <dgm:t>
        <a:bodyPr/>
        <a:lstStyle/>
        <a:p>
          <a:r>
            <a:rPr lang="en-GB"/>
            <a:t>Sharing good practice and solutions</a:t>
          </a:r>
          <a:endParaRPr lang="en-US"/>
        </a:p>
      </dgm:t>
    </dgm:pt>
    <dgm:pt modelId="{38970C34-806C-4226-ADC4-B995433EA482}" type="parTrans" cxnId="{7AB4769A-BBCB-4333-9B6A-55ACC9CFEE2D}">
      <dgm:prSet/>
      <dgm:spPr/>
      <dgm:t>
        <a:bodyPr/>
        <a:lstStyle/>
        <a:p>
          <a:endParaRPr lang="en-US"/>
        </a:p>
      </dgm:t>
    </dgm:pt>
    <dgm:pt modelId="{F4E9EF43-ADD1-4DCF-A942-D0E1D9D0D428}" type="sibTrans" cxnId="{7AB4769A-BBCB-4333-9B6A-55ACC9CFEE2D}">
      <dgm:prSet/>
      <dgm:spPr/>
      <dgm:t>
        <a:bodyPr/>
        <a:lstStyle/>
        <a:p>
          <a:endParaRPr lang="en-US"/>
        </a:p>
      </dgm:t>
    </dgm:pt>
    <dgm:pt modelId="{5012EF20-9F88-4757-A384-1ED72277CBFB}" type="pres">
      <dgm:prSet presAssocID="{A45BDA4D-A2F8-4CB9-8979-B0927DF62B9A}" presName="linear" presStyleCnt="0">
        <dgm:presLayoutVars>
          <dgm:animLvl val="lvl"/>
          <dgm:resizeHandles val="exact"/>
        </dgm:presLayoutVars>
      </dgm:prSet>
      <dgm:spPr/>
    </dgm:pt>
    <dgm:pt modelId="{8D19330B-7E1E-4911-83C5-F487033A8C8E}" type="pres">
      <dgm:prSet presAssocID="{88CEAC2F-DB32-4CA9-918D-AFB7096A8017}" presName="parentText" presStyleLbl="node1" presStyleIdx="0" presStyleCnt="3">
        <dgm:presLayoutVars>
          <dgm:chMax val="0"/>
          <dgm:bulletEnabled val="1"/>
        </dgm:presLayoutVars>
      </dgm:prSet>
      <dgm:spPr/>
    </dgm:pt>
    <dgm:pt modelId="{C886B37E-BD65-43FE-8F35-8723EB7516B0}" type="pres">
      <dgm:prSet presAssocID="{D862B93D-495E-44B1-8CA9-851AE47C57CB}" presName="spacer" presStyleCnt="0"/>
      <dgm:spPr/>
    </dgm:pt>
    <dgm:pt modelId="{75E520A4-48D1-4BA3-866D-62C83ACE949A}" type="pres">
      <dgm:prSet presAssocID="{AB0A2736-22B0-445C-AE01-E557E8B3E8F6}" presName="parentText" presStyleLbl="node1" presStyleIdx="1" presStyleCnt="3">
        <dgm:presLayoutVars>
          <dgm:chMax val="0"/>
          <dgm:bulletEnabled val="1"/>
        </dgm:presLayoutVars>
      </dgm:prSet>
      <dgm:spPr/>
    </dgm:pt>
    <dgm:pt modelId="{91501AD8-53E8-4A69-8D3B-067622EC52BF}" type="pres">
      <dgm:prSet presAssocID="{7C913045-940C-44C5-B85E-31982E5651F5}" presName="spacer" presStyleCnt="0"/>
      <dgm:spPr/>
    </dgm:pt>
    <dgm:pt modelId="{E7F527E2-22E4-420E-942A-136739D12AC4}" type="pres">
      <dgm:prSet presAssocID="{D40EFF98-AF4E-4557-BAEE-6B7733EF1FDD}" presName="parentText" presStyleLbl="node1" presStyleIdx="2" presStyleCnt="3">
        <dgm:presLayoutVars>
          <dgm:chMax val="0"/>
          <dgm:bulletEnabled val="1"/>
        </dgm:presLayoutVars>
      </dgm:prSet>
      <dgm:spPr/>
    </dgm:pt>
  </dgm:ptLst>
  <dgm:cxnLst>
    <dgm:cxn modelId="{91E2874B-1BE8-4CC3-84A5-A7D92F63C587}" type="presOf" srcId="{A45BDA4D-A2F8-4CB9-8979-B0927DF62B9A}" destId="{5012EF20-9F88-4757-A384-1ED72277CBFB}" srcOrd="0" destOrd="0" presId="urn:microsoft.com/office/officeart/2005/8/layout/vList2"/>
    <dgm:cxn modelId="{B19F4E54-6046-4E0C-BF65-00944E1221E5}" srcId="{A45BDA4D-A2F8-4CB9-8979-B0927DF62B9A}" destId="{AB0A2736-22B0-445C-AE01-E557E8B3E8F6}" srcOrd="1" destOrd="0" parTransId="{51A84253-309D-4AE9-9532-5AE7855DCF49}" sibTransId="{7C913045-940C-44C5-B85E-31982E5651F5}"/>
    <dgm:cxn modelId="{3A679591-D91A-4B41-AB29-220B4083F8FB}" type="presOf" srcId="{88CEAC2F-DB32-4CA9-918D-AFB7096A8017}" destId="{8D19330B-7E1E-4911-83C5-F487033A8C8E}" srcOrd="0" destOrd="0" presId="urn:microsoft.com/office/officeart/2005/8/layout/vList2"/>
    <dgm:cxn modelId="{7AB4769A-BBCB-4333-9B6A-55ACC9CFEE2D}" srcId="{A45BDA4D-A2F8-4CB9-8979-B0927DF62B9A}" destId="{D40EFF98-AF4E-4557-BAEE-6B7733EF1FDD}" srcOrd="2" destOrd="0" parTransId="{38970C34-806C-4226-ADC4-B995433EA482}" sibTransId="{F4E9EF43-ADD1-4DCF-A942-D0E1D9D0D428}"/>
    <dgm:cxn modelId="{DC2284C7-6743-4782-A3B0-6BB978F29387}" type="presOf" srcId="{D40EFF98-AF4E-4557-BAEE-6B7733EF1FDD}" destId="{E7F527E2-22E4-420E-942A-136739D12AC4}" srcOrd="0" destOrd="0" presId="urn:microsoft.com/office/officeart/2005/8/layout/vList2"/>
    <dgm:cxn modelId="{3E423BE5-B406-4FFD-8F73-95784385F20D}" srcId="{A45BDA4D-A2F8-4CB9-8979-B0927DF62B9A}" destId="{88CEAC2F-DB32-4CA9-918D-AFB7096A8017}" srcOrd="0" destOrd="0" parTransId="{3D61FE3F-47DF-4B13-99B5-38ECAF15512E}" sibTransId="{D862B93D-495E-44B1-8CA9-851AE47C57CB}"/>
    <dgm:cxn modelId="{A9E8DBFF-2C70-47C7-9CF7-114910FB1D35}" type="presOf" srcId="{AB0A2736-22B0-445C-AE01-E557E8B3E8F6}" destId="{75E520A4-48D1-4BA3-866D-62C83ACE949A}" srcOrd="0" destOrd="0" presId="urn:microsoft.com/office/officeart/2005/8/layout/vList2"/>
    <dgm:cxn modelId="{02245F16-0297-4024-B86A-0B7E9A238E1C}" type="presParOf" srcId="{5012EF20-9F88-4757-A384-1ED72277CBFB}" destId="{8D19330B-7E1E-4911-83C5-F487033A8C8E}" srcOrd="0" destOrd="0" presId="urn:microsoft.com/office/officeart/2005/8/layout/vList2"/>
    <dgm:cxn modelId="{CA0F69EA-F7C3-46C8-BC92-63138D688A72}" type="presParOf" srcId="{5012EF20-9F88-4757-A384-1ED72277CBFB}" destId="{C886B37E-BD65-43FE-8F35-8723EB7516B0}" srcOrd="1" destOrd="0" presId="urn:microsoft.com/office/officeart/2005/8/layout/vList2"/>
    <dgm:cxn modelId="{F2D8C523-B400-4FD8-96F4-96878F5A56F3}" type="presParOf" srcId="{5012EF20-9F88-4757-A384-1ED72277CBFB}" destId="{75E520A4-48D1-4BA3-866D-62C83ACE949A}" srcOrd="2" destOrd="0" presId="urn:microsoft.com/office/officeart/2005/8/layout/vList2"/>
    <dgm:cxn modelId="{BC07B367-D5D3-4E53-AC2D-335004C7DE84}" type="presParOf" srcId="{5012EF20-9F88-4757-A384-1ED72277CBFB}" destId="{91501AD8-53E8-4A69-8D3B-067622EC52BF}" srcOrd="3" destOrd="0" presId="urn:microsoft.com/office/officeart/2005/8/layout/vList2"/>
    <dgm:cxn modelId="{94E7AC0A-54A8-4635-91BB-0BC7028E26DD}" type="presParOf" srcId="{5012EF20-9F88-4757-A384-1ED72277CBFB}" destId="{E7F527E2-22E4-420E-942A-136739D12AC4}"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9330B-7E1E-4911-83C5-F487033A8C8E}">
      <dsp:nvSpPr>
        <dsp:cNvPr id="0" name=""/>
        <dsp:cNvSpPr/>
      </dsp:nvSpPr>
      <dsp:spPr>
        <a:xfrm>
          <a:off x="0" y="226738"/>
          <a:ext cx="5928344" cy="1535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HSE / LA contacts and the state of enforcement</a:t>
          </a:r>
          <a:endParaRPr lang="en-US" sz="4100" kern="1200"/>
        </a:p>
      </dsp:txBody>
      <dsp:txXfrm>
        <a:off x="0" y="226738"/>
        <a:ext cx="5928344" cy="1535040"/>
      </dsp:txXfrm>
    </dsp:sp>
    <dsp:sp modelId="{75E520A4-48D1-4BA3-866D-62C83ACE949A}">
      <dsp:nvSpPr>
        <dsp:cNvPr id="0" name=""/>
        <dsp:cNvSpPr/>
      </dsp:nvSpPr>
      <dsp:spPr>
        <a:xfrm>
          <a:off x="0" y="1879858"/>
          <a:ext cx="5928344" cy="1535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Building confidence/ building resistance</a:t>
          </a:r>
          <a:endParaRPr lang="en-US" sz="4100" kern="1200"/>
        </a:p>
      </dsp:txBody>
      <dsp:txXfrm>
        <a:off x="0" y="1879858"/>
        <a:ext cx="5928344" cy="1535040"/>
      </dsp:txXfrm>
    </dsp:sp>
    <dsp:sp modelId="{E7F527E2-22E4-420E-942A-136739D12AC4}">
      <dsp:nvSpPr>
        <dsp:cNvPr id="0" name=""/>
        <dsp:cNvSpPr/>
      </dsp:nvSpPr>
      <dsp:spPr>
        <a:xfrm>
          <a:off x="0" y="3532978"/>
          <a:ext cx="5928344" cy="1535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Sharing good practice and solutions</a:t>
          </a:r>
          <a:endParaRPr lang="en-US" sz="4100" kern="1200"/>
        </a:p>
      </dsp:txBody>
      <dsp:txXfrm>
        <a:off x="0" y="3532978"/>
        <a:ext cx="5928344" cy="1535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22477-24A0-4BB8-BBE9-791A8D57D1D2}" type="datetimeFigureOut">
              <a:rPr lang="en-GB" smtClean="0"/>
              <a:pPr/>
              <a:t>28/05/2020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DD09E-CC31-4B94-9FD4-BC581FF45F65}" type="slidenum">
              <a:rPr lang="en-GB" smtClean="0"/>
              <a:pPr/>
              <a:t>‹#›</a:t>
            </a:fld>
            <a:endParaRPr lang="en-GB"/>
          </a:p>
        </p:txBody>
      </p:sp>
    </p:spTree>
    <p:extLst>
      <p:ext uri="{BB962C8B-B14F-4D97-AF65-F5344CB8AC3E}">
        <p14:creationId xmlns:p14="http://schemas.microsoft.com/office/powerpoint/2010/main" val="40240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1</a:t>
            </a:fld>
            <a:endParaRPr lang="en-GB"/>
          </a:p>
        </p:txBody>
      </p:sp>
    </p:spTree>
    <p:extLst>
      <p:ext uri="{BB962C8B-B14F-4D97-AF65-F5344CB8AC3E}">
        <p14:creationId xmlns:p14="http://schemas.microsoft.com/office/powerpoint/2010/main" val="379656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short overview of Risk Assessments and Covid-19</a:t>
            </a:r>
          </a:p>
          <a:p>
            <a:r>
              <a:rPr lang="en-GB" dirty="0"/>
              <a:t>If anyone has any further questions or issues at the end then please email me and I will get back to you</a:t>
            </a:r>
          </a:p>
          <a:p>
            <a:r>
              <a:rPr lang="en-GB" dirty="0"/>
              <a:t>Apologies if you know this already but we are going to cover an overview of health and safety law – importance of RA</a:t>
            </a:r>
          </a:p>
          <a:p>
            <a:r>
              <a:rPr lang="en-GB" dirty="0"/>
              <a:t>An overview of how RA are formed</a:t>
            </a:r>
          </a:p>
          <a:p>
            <a:r>
              <a:rPr lang="en-GB" dirty="0"/>
              <a:t>Finally we will look at some other relevant issues</a:t>
            </a:r>
          </a:p>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2</a:t>
            </a:fld>
            <a:endParaRPr lang="en-GB"/>
          </a:p>
        </p:txBody>
      </p:sp>
    </p:spTree>
    <p:extLst>
      <p:ext uri="{BB962C8B-B14F-4D97-AF65-F5344CB8AC3E}">
        <p14:creationId xmlns:p14="http://schemas.microsoft.com/office/powerpoint/2010/main" val="270839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Law not Changed despite the Government Guidance</a:t>
            </a:r>
          </a:p>
          <a:p>
            <a:r>
              <a:rPr lang="en-GB" b="1" dirty="0"/>
              <a:t>The HASWA </a:t>
            </a:r>
            <a:r>
              <a:rPr lang="en-GB" dirty="0"/>
              <a:t>is the enabling act – it is written in general terms and provides a framework for the enactment of Regulations which provide the detailed requirements.  There are absolute (clear and specific- obeyed to the letter) and qualified duties (less clear and open to argument – practicable duties where employers have to comply if technical means exist and reasonably practicable duties where a judgement has to be made about the risks and the </a:t>
            </a:r>
            <a:r>
              <a:rPr lang="en-GB" dirty="0" err="1"/>
              <a:t>time,money</a:t>
            </a:r>
            <a:r>
              <a:rPr lang="en-GB" dirty="0"/>
              <a:t> and effort needed to control them).  </a:t>
            </a:r>
          </a:p>
          <a:p>
            <a:r>
              <a:rPr lang="en-GB" dirty="0"/>
              <a:t>Section 2 places a general duty on employers to ensure the safety, health and welfare of their employees: to consult with them concerning arrangements for joint action on health and safety matters…..establish safety committees…..</a:t>
            </a:r>
          </a:p>
          <a:p>
            <a:r>
              <a:rPr lang="en-GB" dirty="0"/>
              <a:t>Section 4 not endanger people using their place of work</a:t>
            </a:r>
          </a:p>
          <a:p>
            <a:r>
              <a:rPr lang="en-GB" dirty="0"/>
              <a:t>Section 9 employer cannot charge employees for anything done or equipment provided for health and safety purposes</a:t>
            </a:r>
          </a:p>
          <a:p>
            <a:r>
              <a:rPr lang="en-GB" dirty="0"/>
              <a:t>Section 7 places duty on employees to take reasonable care to ensure that they do not endanger themselves or anyone else who may be affected by their work activities; and to cooperate with the employer and others in meeting statutory requirements.</a:t>
            </a:r>
          </a:p>
          <a:p>
            <a:endParaRPr lang="en-GB" dirty="0"/>
          </a:p>
          <a:p>
            <a:r>
              <a:rPr lang="en-GB" dirty="0"/>
              <a:t>The law stresses that management must organise for health and safety and proved the people and resources that will make workplaces safe.</a:t>
            </a:r>
          </a:p>
          <a:p>
            <a:endParaRPr lang="en-GB" dirty="0"/>
          </a:p>
          <a:p>
            <a:r>
              <a:rPr lang="en-GB" dirty="0"/>
              <a:t>The </a:t>
            </a:r>
            <a:r>
              <a:rPr lang="en-GB" b="1" dirty="0"/>
              <a:t>Management of Health and Safety at Work Regulations 1999 </a:t>
            </a:r>
            <a:r>
              <a:rPr lang="en-GB" dirty="0"/>
              <a:t>sets out what employers are required to do, in order to comply with their general duties under HASWA. </a:t>
            </a:r>
          </a:p>
          <a:p>
            <a:r>
              <a:rPr lang="en-GB" dirty="0"/>
              <a:t>The absolute duty to undertake suitable and sufficient risk assessments underpins the whole framework of health and safety management.</a:t>
            </a:r>
          </a:p>
          <a:p>
            <a:endParaRPr lang="en-GB" dirty="0"/>
          </a:p>
          <a:p>
            <a:r>
              <a:rPr lang="en-GB" dirty="0"/>
              <a:t>There are other regulations that contain RA’s and may apply depending on the workplace and work activities but the principles contained in the MHSWR generally apply.  </a:t>
            </a:r>
          </a:p>
          <a:p>
            <a:endParaRPr lang="en-GB" b="1" dirty="0"/>
          </a:p>
          <a:p>
            <a:r>
              <a:rPr lang="en-GB" b="1" dirty="0"/>
              <a:t>SRSC Regulations</a:t>
            </a:r>
          </a:p>
          <a:p>
            <a:r>
              <a:rPr lang="en-GB" dirty="0"/>
              <a:t>Safety reps have been given a number of statutory functions under the SRSC regs:</a:t>
            </a:r>
          </a:p>
          <a:p>
            <a:r>
              <a:rPr lang="en-GB" dirty="0"/>
              <a:t>Investigate potential hazards, dangerous occurrences, causes of accidents and occupational ill-health, complaints from their members</a:t>
            </a:r>
          </a:p>
          <a:p>
            <a:r>
              <a:rPr lang="en-GB" dirty="0"/>
              <a:t>Carry out inspections (4 x a year)</a:t>
            </a:r>
          </a:p>
          <a:p>
            <a:r>
              <a:rPr lang="en-GB" dirty="0"/>
              <a:t>Employers are required to give information to safety reps and to consult with safety reps with regard to the introduction of any measure which may substantially affect the health and safety of the employees</a:t>
            </a:r>
          </a:p>
          <a:p>
            <a:r>
              <a:rPr lang="en-GB" dirty="0"/>
              <a:t>Employers have no option but to use risk assessments as the primary tool for identifying and controlling hazards and risks in the workplace and safety reps should be involved in the process of risk assessment from the start.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SRSC regs are sometimes referred to as the ‘brown book’.  TU safety reps must be involved in the process and can: monitor that assessments are thorough and carried out by a ‘competent’ person, they contribute their knowledge and expertise, make sure everyone is involved, ensure all hazards are identified and risk evaluated, ensure control measures are appropriate to protect workers and others from the Covid-19, ensure that information is shared to everyone who needs to know and that the risk assessments(RA) are complied with and reviewed and updated as often as necessary.</a:t>
            </a:r>
          </a:p>
          <a:p>
            <a:endParaRPr lang="en-GB" dirty="0"/>
          </a:p>
          <a:p>
            <a:r>
              <a:rPr lang="en-GB" sz="1200" b="0" i="0" kern="1200" dirty="0">
                <a:solidFill>
                  <a:schemeClr val="tx1"/>
                </a:solidFill>
                <a:effectLst/>
                <a:latin typeface="+mn-lt"/>
                <a:ea typeface="+mn-ea"/>
                <a:cs typeface="+mn-cs"/>
              </a:rPr>
              <a:t>GENERAL PRINCIPLES OF PREVENTION </a:t>
            </a:r>
          </a:p>
          <a:p>
            <a:r>
              <a:rPr lang="en-GB" sz="1200" b="0" i="0" kern="1200" dirty="0">
                <a:solidFill>
                  <a:schemeClr val="tx1"/>
                </a:solidFill>
                <a:effectLst/>
                <a:latin typeface="+mn-lt"/>
                <a:ea typeface="+mn-ea"/>
                <a:cs typeface="+mn-cs"/>
              </a:rPr>
              <a:t>These require employers to avoid the risk and where that is not possible to evaluate them and as far as possible combat them at source.</a:t>
            </a:r>
          </a:p>
          <a:p>
            <a:r>
              <a:rPr lang="en-GB" sz="1200" b="0" i="0" kern="1200" dirty="0">
                <a:solidFill>
                  <a:schemeClr val="tx1"/>
                </a:solidFill>
                <a:effectLst/>
                <a:latin typeface="+mn-lt"/>
                <a:ea typeface="+mn-ea"/>
                <a:cs typeface="+mn-cs"/>
              </a:rPr>
              <a:t>(a)avoiding risks;</a:t>
            </a:r>
          </a:p>
          <a:p>
            <a:r>
              <a:rPr lang="en-GB" sz="1200" b="0" i="0" kern="1200" dirty="0">
                <a:solidFill>
                  <a:schemeClr val="tx1"/>
                </a:solidFill>
                <a:effectLst/>
                <a:latin typeface="+mn-lt"/>
                <a:ea typeface="+mn-ea"/>
                <a:cs typeface="+mn-cs"/>
              </a:rPr>
              <a:t>(b)evaluating the risks which cannot be avoided;</a:t>
            </a:r>
          </a:p>
          <a:p>
            <a:r>
              <a:rPr lang="en-GB" sz="1200" b="0" i="0" kern="1200" dirty="0">
                <a:solidFill>
                  <a:schemeClr val="tx1"/>
                </a:solidFill>
                <a:effectLst/>
                <a:latin typeface="+mn-lt"/>
                <a:ea typeface="+mn-ea"/>
                <a:cs typeface="+mn-cs"/>
              </a:rPr>
              <a:t>(c)combating the risks at source;</a:t>
            </a:r>
          </a:p>
          <a:p>
            <a:r>
              <a:rPr lang="en-GB" sz="1200" b="0" i="0" kern="1200" dirty="0">
                <a:solidFill>
                  <a:schemeClr val="tx1"/>
                </a:solidFill>
                <a:effectLst/>
                <a:latin typeface="+mn-lt"/>
                <a:ea typeface="+mn-ea"/>
                <a:cs typeface="+mn-cs"/>
              </a:rPr>
              <a:t>(d)adapting the work to the individual, especially as regards the design of workplaces, the choice of work equipment and the choice of working and production methods, with a view, in particular, to alleviating monotonous work and work at a predetermined work-rate and to reducing their effect on health;</a:t>
            </a:r>
          </a:p>
          <a:p>
            <a:r>
              <a:rPr lang="en-GB" sz="1200" b="0" i="0" kern="1200" dirty="0">
                <a:solidFill>
                  <a:schemeClr val="tx1"/>
                </a:solidFill>
                <a:effectLst/>
                <a:latin typeface="+mn-lt"/>
                <a:ea typeface="+mn-ea"/>
                <a:cs typeface="+mn-cs"/>
              </a:rPr>
              <a:t>(e)adapting to technical progress;</a:t>
            </a:r>
          </a:p>
          <a:p>
            <a:r>
              <a:rPr lang="en-GB" sz="1200" b="0" i="0" kern="1200" dirty="0">
                <a:solidFill>
                  <a:schemeClr val="tx1"/>
                </a:solidFill>
                <a:effectLst/>
                <a:latin typeface="+mn-lt"/>
                <a:ea typeface="+mn-ea"/>
                <a:cs typeface="+mn-cs"/>
              </a:rPr>
              <a:t>(f)replacing the dangerous by the non-dangerous or the less dangerous;</a:t>
            </a:r>
          </a:p>
          <a:p>
            <a:r>
              <a:rPr lang="en-GB" sz="1200" b="0" i="0" kern="1200" dirty="0">
                <a:solidFill>
                  <a:schemeClr val="tx1"/>
                </a:solidFill>
                <a:effectLst/>
                <a:latin typeface="+mn-lt"/>
                <a:ea typeface="+mn-ea"/>
                <a:cs typeface="+mn-cs"/>
              </a:rPr>
              <a:t>(g)developing a coherent overall prevention policy which covers technology, organisation of work, working conditions, social relationships and the influence of factors relating to the working environment;</a:t>
            </a:r>
          </a:p>
          <a:p>
            <a:r>
              <a:rPr lang="en-GB" sz="1200" b="0" i="0" kern="1200" dirty="0">
                <a:solidFill>
                  <a:schemeClr val="tx1"/>
                </a:solidFill>
                <a:effectLst/>
                <a:latin typeface="+mn-lt"/>
                <a:ea typeface="+mn-ea"/>
                <a:cs typeface="+mn-cs"/>
              </a:rPr>
              <a:t>(h)giving collective protective measures priority over individual protective measures; and</a:t>
            </a:r>
          </a:p>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)giving appropriate instructions to employees.</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10DD09E-CC31-4B94-9FD4-BC581FF45F65}" type="slidenum">
              <a:rPr lang="en-GB" smtClean="0"/>
              <a:pPr/>
              <a:t>3</a:t>
            </a:fld>
            <a:endParaRPr lang="en-GB"/>
          </a:p>
        </p:txBody>
      </p:sp>
    </p:spTree>
    <p:extLst>
      <p:ext uri="{BB962C8B-B14F-4D97-AF65-F5344CB8AC3E}">
        <p14:creationId xmlns:p14="http://schemas.microsoft.com/office/powerpoint/2010/main" val="81318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Risk Assessments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Risk Assessment must consider every aspect of work processes where workers or public could be exposed to risk of transmission by air or by droplets on surfaces.  Then develop safe systems of work to avoid that risk of exposure using the control hierarchy.</a:t>
            </a:r>
          </a:p>
          <a:p>
            <a:r>
              <a:rPr lang="en-GB" sz="1200" kern="1200" dirty="0">
                <a:solidFill>
                  <a:schemeClr val="tx1"/>
                </a:solidFill>
                <a:effectLst/>
                <a:latin typeface="+mn-lt"/>
                <a:ea typeface="+mn-ea"/>
                <a:cs typeface="+mn-cs"/>
              </a:rPr>
              <a:t>In consultation with Union safety Reps, develop new Covid-19 exposure risk assessments and safe systems of work, relevant policies and procedures to ensure the health and safety of the workforce, the public and others who might be affected by the work activities.  All risk assessments reviewed and all work activities assessed and developed.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specific terms that you should be familiar with</a:t>
            </a:r>
          </a:p>
          <a:p>
            <a:r>
              <a:rPr lang="en-GB" sz="1200" kern="1200" dirty="0">
                <a:solidFill>
                  <a:schemeClr val="tx1"/>
                </a:solidFill>
                <a:effectLst/>
                <a:latin typeface="+mn-lt"/>
                <a:ea typeface="+mn-ea"/>
                <a:cs typeface="+mn-cs"/>
              </a:rPr>
              <a:t>Absolute duty</a:t>
            </a:r>
          </a:p>
          <a:p>
            <a:pPr fontAlgn="base"/>
            <a:r>
              <a:rPr lang="en-GB" sz="1200" kern="1200" dirty="0">
                <a:solidFill>
                  <a:schemeClr val="tx1"/>
                </a:solidFill>
                <a:effectLst/>
                <a:latin typeface="+mn-lt"/>
                <a:ea typeface="+mn-ea"/>
                <a:cs typeface="+mn-cs"/>
              </a:rPr>
              <a:t>Competent person  - HSE says </a:t>
            </a:r>
            <a:r>
              <a:rPr lang="en-GB" sz="1200" u="none" strike="noStrike" kern="1200" dirty="0">
                <a:solidFill>
                  <a:schemeClr val="tx1"/>
                </a:solidFill>
                <a:effectLst/>
                <a:latin typeface="+mn-lt"/>
                <a:ea typeface="+mn-ea"/>
                <a:cs typeface="+mn-cs"/>
              </a:rPr>
              <a:t>A competent person is someone who has sufficient training and experience or knowledge and other qualities that allow them to assist you properly. The level of competence required will depend on the complexity of the situation and the particular help you need. </a:t>
            </a:r>
          </a:p>
          <a:p>
            <a:pPr fontAlgn="base"/>
            <a:r>
              <a:rPr lang="en-GB" sz="1200" u="none" strike="noStrike" kern="1200" dirty="0">
                <a:solidFill>
                  <a:schemeClr val="tx1"/>
                </a:solidFill>
                <a:effectLst/>
                <a:latin typeface="+mn-lt"/>
                <a:ea typeface="+mn-ea"/>
                <a:cs typeface="+mn-cs"/>
              </a:rPr>
              <a:t>When getting help, you should give preference to those in your own organisation who have the appropriate level of competence (which can include the employer themselves) before looking for help from outside. You must consult health and safety representatives in good time on the arrangements for competent help. </a:t>
            </a: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Workers also have duties and can be prosecuted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Additional risks that need considering:</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Black, Asian and minority ethic staff</a:t>
            </a:r>
          </a:p>
          <a:p>
            <a:r>
              <a:rPr lang="en-GB" sz="1200" kern="1200" dirty="0">
                <a:solidFill>
                  <a:schemeClr val="tx1"/>
                </a:solidFill>
                <a:effectLst/>
                <a:latin typeface="+mn-lt"/>
                <a:ea typeface="+mn-ea"/>
                <a:cs typeface="+mn-cs"/>
              </a:rPr>
              <a:t>Emerging evidence that is currently being reviewed by Public Health England shows that black, Asian and minority ethnic (BAME) communities are disproportionately affected by  COVID-19. This concerning evidence suggests that the impact may also be higher among men and those in the higher age brackets. The reasons for this are not yet fully understood, but the health inequalities present for BAME communities have long been recognised….</a:t>
            </a:r>
            <a:r>
              <a:rPr lang="en-GB" sz="1200" i="1" kern="1200" dirty="0">
                <a:solidFill>
                  <a:schemeClr val="tx1"/>
                </a:solidFill>
                <a:effectLst/>
                <a:latin typeface="+mn-lt"/>
                <a:ea typeface="+mn-ea"/>
                <a:cs typeface="+mn-cs"/>
              </a:rPr>
              <a:t>and must be taken into account in risk assessments.  4 x more likely than white men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Age</a:t>
            </a:r>
          </a:p>
          <a:p>
            <a:r>
              <a:rPr lang="en-GB" sz="1200" kern="1200" dirty="0">
                <a:solidFill>
                  <a:schemeClr val="tx1"/>
                </a:solidFill>
                <a:effectLst/>
                <a:latin typeface="+mn-lt"/>
                <a:ea typeface="+mn-ea"/>
                <a:cs typeface="+mn-cs"/>
              </a:rPr>
              <a:t>There is  evidence that COVID-19 has a greater impact in older age groups. Therefore, older staff may be more at risk as a result of increased age and likelihood of long-term conditions. Employers will need to consider this and take into account government advice on vulnerable workers and shielding. All new staff should be encouraged to disclose any medical condition that might compromise their health. </a:t>
            </a:r>
          </a:p>
          <a:p>
            <a:pPr lvl="0"/>
            <a:r>
              <a:rPr lang="en-GB" sz="1200" kern="1200" dirty="0">
                <a:solidFill>
                  <a:schemeClr val="tx1"/>
                </a:solidFill>
                <a:effectLst/>
                <a:latin typeface="+mn-lt"/>
                <a:ea typeface="+mn-ea"/>
                <a:cs typeface="+mn-cs"/>
              </a:rPr>
              <a:t>Disability</a:t>
            </a:r>
          </a:p>
          <a:p>
            <a:r>
              <a:rPr lang="en-GB" sz="1200" kern="1200" dirty="0">
                <a:solidFill>
                  <a:schemeClr val="tx1"/>
                </a:solidFill>
                <a:effectLst/>
                <a:latin typeface="+mn-lt"/>
                <a:ea typeface="+mn-ea"/>
                <a:cs typeface="+mn-cs"/>
              </a:rPr>
              <a:t>Disabled staff … likely to manage their disability through the application of reasonable adjustments. Some of these adjustments will be formally agreed and some informally adopted by staff to suit their own circumstances. It is likely the current situation of the COVID-19 pandemic will bring further challenges for disabled people at work. </a:t>
            </a:r>
          </a:p>
          <a:p>
            <a:r>
              <a:rPr lang="en-GB" sz="1200" kern="1200" dirty="0">
                <a:solidFill>
                  <a:schemeClr val="tx1"/>
                </a:solidFill>
                <a:effectLst/>
                <a:latin typeface="+mn-lt"/>
                <a:ea typeface="+mn-ea"/>
                <a:cs typeface="+mn-cs"/>
              </a:rPr>
              <a:t>Some disabled staff members may have a weak immune system, leaving them more vulnerable to getting an infection. There may be issues associated with personal protective equipment (PPE) and those with a mental health condition may feel increased levels of anxiety and stress…</a:t>
            </a:r>
          </a:p>
          <a:p>
            <a:pPr lvl="0"/>
            <a:r>
              <a:rPr lang="en-GB" sz="1200" kern="1200" dirty="0">
                <a:solidFill>
                  <a:schemeClr val="tx1"/>
                </a:solidFill>
                <a:effectLst/>
                <a:latin typeface="+mn-lt"/>
                <a:ea typeface="+mn-ea"/>
                <a:cs typeface="+mn-cs"/>
              </a:rPr>
              <a:t>Gender</a:t>
            </a:r>
            <a:r>
              <a:rPr lang="en-GB" sz="1200" i="1" kern="1200" dirty="0">
                <a:solidFill>
                  <a:schemeClr val="tx1"/>
                </a:solidFill>
                <a:effectLst/>
                <a:latin typeface="+mn-lt"/>
                <a:ea typeface="+mn-ea"/>
                <a:cs typeface="+mn-cs"/>
              </a:rPr>
              <a:t>/ Sex</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some emerging evidence to suggest that COVID-19 may impact more on men than women, so employers may need to review the approach they have taken in relation to risk assessment (and deployment of returners </a:t>
            </a:r>
            <a:r>
              <a:rPr lang="en-GB" sz="1200" i="1" kern="1200" dirty="0">
                <a:solidFill>
                  <a:schemeClr val="tx1"/>
                </a:solidFill>
                <a:effectLst/>
                <a:latin typeface="+mn-lt"/>
                <a:ea typeface="+mn-ea"/>
                <a:cs typeface="+mn-cs"/>
              </a:rPr>
              <a:t>to NHS</a:t>
            </a:r>
            <a:r>
              <a:rPr lang="en-GB" sz="1200" kern="1200" dirty="0">
                <a:solidFill>
                  <a:schemeClr val="tx1"/>
                </a:solidFill>
                <a:effectLst/>
                <a:latin typeface="+mn-lt"/>
                <a:ea typeface="+mn-ea"/>
                <a:cs typeface="+mn-cs"/>
              </a:rPr>
              <a:t>). In certain jobs young women have been identified as at more risk. Men in all age groups more likely to die from CV19 </a:t>
            </a:r>
          </a:p>
          <a:p>
            <a:pPr lvl="0"/>
            <a:r>
              <a:rPr lang="en-GB" sz="1200" kern="1200" dirty="0">
                <a:solidFill>
                  <a:schemeClr val="tx1"/>
                </a:solidFill>
                <a:effectLst/>
                <a:latin typeface="+mn-lt"/>
                <a:ea typeface="+mn-ea"/>
                <a:cs typeface="+mn-cs"/>
              </a:rPr>
              <a:t>Pregnancy</a:t>
            </a:r>
          </a:p>
          <a:p>
            <a:r>
              <a:rPr lang="en-GB" sz="1200" kern="1200" dirty="0">
                <a:solidFill>
                  <a:schemeClr val="tx1"/>
                </a:solidFill>
                <a:effectLst/>
                <a:latin typeface="+mn-lt"/>
                <a:ea typeface="+mn-ea"/>
                <a:cs typeface="+mn-cs"/>
              </a:rPr>
              <a:t>Pregnant women at whatever stage of pregnancy are classed as at risk. The Royal College of Obstetricians and Gynaecologists, Royal College of Midwives and Faculty of Occupational Medicine have developed specific guidance for healthcare workers who are pregnant.  In addition, staff who are returning from maternity leave should be assessed against government advice. </a:t>
            </a:r>
          </a:p>
          <a:p>
            <a:pPr lvl="0"/>
            <a:r>
              <a:rPr lang="en-GB" sz="1200" kern="1200" dirty="0">
                <a:solidFill>
                  <a:schemeClr val="tx1"/>
                </a:solidFill>
                <a:effectLst/>
                <a:latin typeface="+mn-lt"/>
                <a:ea typeface="+mn-ea"/>
                <a:cs typeface="+mn-cs"/>
              </a:rPr>
              <a:t>Religion or belief</a:t>
            </a:r>
          </a:p>
          <a:p>
            <a:r>
              <a:rPr lang="en-GB" sz="1200" kern="1200" dirty="0">
                <a:solidFill>
                  <a:schemeClr val="tx1"/>
                </a:solidFill>
                <a:effectLst/>
                <a:latin typeface="+mn-lt"/>
                <a:ea typeface="+mn-ea"/>
                <a:cs typeface="+mn-cs"/>
              </a:rPr>
              <a:t>The current situation will coincide with religious events, most notably Ramadan, which will require staff to fast. This may have an impact on the ability of individual members of staff to perform their role fully, especially when wearing the highest levels of PPE…</a:t>
            </a:r>
          </a:p>
          <a:p>
            <a:r>
              <a:rPr lang="en-GB" sz="1200" i="1" kern="1200" dirty="0">
                <a:solidFill>
                  <a:schemeClr val="tx1"/>
                </a:solidFill>
                <a:effectLst/>
                <a:latin typeface="+mn-lt"/>
                <a:ea typeface="+mn-ea"/>
                <a:cs typeface="+mn-cs"/>
              </a:rPr>
              <a:t>Government advice on vulnerable workers and shielding should be followed and every effort made to encourage all staff to disclose any medical condition that might compromise their health. Individual risk assessments should include need for additional controls, self-isolating and flexible and alternative working arrangements and additional support.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4</a:t>
            </a:fld>
            <a:endParaRPr lang="en-GB"/>
          </a:p>
        </p:txBody>
      </p:sp>
    </p:spTree>
    <p:extLst>
      <p:ext uri="{BB962C8B-B14F-4D97-AF65-F5344CB8AC3E}">
        <p14:creationId xmlns:p14="http://schemas.microsoft.com/office/powerpoint/2010/main" val="108973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What is a Risk Assessment?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legal standard for risk assessment is ‘suitable and sufficient’ this means that all potential hazards have to be identified, the likelihood of harm evaluated and the level of risk estimated and measure to control the risks to ‘as low as is reasonably practicable’.   The HSE says that an assessment should be carried out before any work is done that ‘presents a risk of injury or ill health’.</a:t>
            </a:r>
          </a:p>
          <a:p>
            <a:r>
              <a:rPr lang="en-GB" sz="1200" kern="1200" dirty="0">
                <a:solidFill>
                  <a:schemeClr val="tx1"/>
                </a:solidFill>
                <a:effectLst/>
                <a:latin typeface="+mn-lt"/>
                <a:ea typeface="+mn-ea"/>
                <a:cs typeface="+mn-cs"/>
              </a:rPr>
              <a:t>The risk assessment process is not complicated, it is an examination of the work and the workplaces to identify any hazards that could cause harm to people.  The HSE, trade unions and the TUC all have examples.  Risk assessments identify hazards that could cause both physical or mental harm.  It is the employer’s responsibility to carry out the risk assessment.</a:t>
            </a:r>
          </a:p>
          <a:p>
            <a:r>
              <a:rPr lang="en-GB" sz="1200" kern="1200" dirty="0">
                <a:solidFill>
                  <a:schemeClr val="tx1"/>
                </a:solidFill>
                <a:effectLst/>
                <a:latin typeface="+mn-lt"/>
                <a:ea typeface="+mn-ea"/>
                <a:cs typeface="+mn-cs"/>
              </a:rPr>
              <a:t>A hazard is something with the potential to cause harm or injury.</a:t>
            </a:r>
          </a:p>
          <a:p>
            <a:r>
              <a:rPr lang="en-GB" sz="1200" kern="1200" dirty="0">
                <a:solidFill>
                  <a:schemeClr val="tx1"/>
                </a:solidFill>
                <a:effectLst/>
                <a:latin typeface="+mn-lt"/>
                <a:ea typeface="+mn-ea"/>
                <a:cs typeface="+mn-cs"/>
              </a:rPr>
              <a:t>A risk is the likelihood of harm or injury arising from a hazard.</a:t>
            </a:r>
          </a:p>
          <a:p>
            <a:r>
              <a:rPr lang="en-GB" sz="1200" kern="1200" dirty="0">
                <a:solidFill>
                  <a:schemeClr val="tx1"/>
                </a:solidFill>
                <a:effectLst/>
                <a:latin typeface="+mn-lt"/>
                <a:ea typeface="+mn-ea"/>
                <a:cs typeface="+mn-cs"/>
              </a:rPr>
              <a:t>Employers should correctly and accurately identify hazards and potential hazards, determine the likelihood of injury or harm arising, quantify the severity of the consequences and the people who would be affected, take into account any existing control measures, identify any specific legal duty or requirement relating to the hazard, ensure assessments remain valid, provide sufficient information to enable control measures to be determined, prioritise remedial measures and then record the findings.</a:t>
            </a:r>
          </a:p>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5</a:t>
            </a:fld>
            <a:endParaRPr lang="en-GB"/>
          </a:p>
        </p:txBody>
      </p:sp>
    </p:spTree>
    <p:extLst>
      <p:ext uri="{BB962C8B-B14F-4D97-AF65-F5344CB8AC3E}">
        <p14:creationId xmlns:p14="http://schemas.microsoft.com/office/powerpoint/2010/main" val="275024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Example RA is from HSENI</a:t>
            </a:r>
          </a:p>
          <a:p>
            <a:r>
              <a:rPr lang="en-GB" sz="1200" b="1" u="sng" kern="1200" dirty="0">
                <a:solidFill>
                  <a:schemeClr val="tx1"/>
                </a:solidFill>
                <a:effectLst/>
                <a:latin typeface="+mn-lt"/>
                <a:ea typeface="+mn-ea"/>
                <a:cs typeface="+mn-cs"/>
              </a:rPr>
              <a:t>Hierarchy of Control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are required to use the principles of prevention that adopt a hierarchy of control approach which are set out in Schedule 1 to the regulations.  This means that first employers should consider how to avoid the risk altogether, if this is not possible then control the risk in the following order:</a:t>
            </a:r>
          </a:p>
          <a:p>
            <a:pPr lvl="0"/>
            <a:r>
              <a:rPr lang="en-GB" sz="1200" kern="1200" dirty="0">
                <a:solidFill>
                  <a:schemeClr val="tx1"/>
                </a:solidFill>
                <a:effectLst/>
                <a:latin typeface="+mn-lt"/>
                <a:ea typeface="+mn-ea"/>
                <a:cs typeface="+mn-cs"/>
              </a:rPr>
              <a:t>1.Elimination</a:t>
            </a:r>
          </a:p>
          <a:p>
            <a:pPr lvl="0"/>
            <a:r>
              <a:rPr lang="en-GB" sz="1200" kern="1200" dirty="0">
                <a:solidFill>
                  <a:schemeClr val="tx1"/>
                </a:solidFill>
                <a:effectLst/>
                <a:latin typeface="+mn-lt"/>
                <a:ea typeface="+mn-ea"/>
                <a:cs typeface="+mn-cs"/>
              </a:rPr>
              <a:t>2.Substitution</a:t>
            </a:r>
          </a:p>
          <a:p>
            <a:pPr lvl="0"/>
            <a:r>
              <a:rPr lang="en-GB" sz="1200" kern="1200" dirty="0">
                <a:solidFill>
                  <a:schemeClr val="tx1"/>
                </a:solidFill>
                <a:effectLst/>
                <a:latin typeface="+mn-lt"/>
                <a:ea typeface="+mn-ea"/>
                <a:cs typeface="+mn-cs"/>
              </a:rPr>
              <a:t>3.Engineering controls</a:t>
            </a:r>
          </a:p>
          <a:p>
            <a:pPr lvl="0"/>
            <a:r>
              <a:rPr lang="en-GB" sz="1200" kern="1200" dirty="0">
                <a:solidFill>
                  <a:schemeClr val="tx1"/>
                </a:solidFill>
                <a:effectLst/>
                <a:latin typeface="+mn-lt"/>
                <a:ea typeface="+mn-ea"/>
                <a:cs typeface="+mn-cs"/>
              </a:rPr>
              <a:t>4.Administrative controls</a:t>
            </a:r>
          </a:p>
          <a:p>
            <a:pPr lvl="0"/>
            <a:r>
              <a:rPr lang="en-GB" sz="1200" kern="1200" dirty="0">
                <a:solidFill>
                  <a:schemeClr val="tx1"/>
                </a:solidFill>
                <a:effectLst/>
                <a:latin typeface="+mn-lt"/>
                <a:ea typeface="+mn-ea"/>
                <a:cs typeface="+mn-cs"/>
              </a:rPr>
              <a:t>5.PPE</a:t>
            </a:r>
          </a:p>
          <a:p>
            <a:r>
              <a:rPr lang="en-GB" sz="1200" b="1" u="sng" kern="1200" dirty="0">
                <a:solidFill>
                  <a:schemeClr val="tx1"/>
                </a:solidFill>
                <a:effectLst/>
                <a:latin typeface="+mn-lt"/>
                <a:ea typeface="+mn-ea"/>
                <a:cs typeface="+mn-cs"/>
              </a:rPr>
              <a:t>Step by Step Approach to Risk Assessment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step by step approach to risk assessment of the new risk of Covid-19, must take consideration the health and safety of those involved - managers and safety reps by ensuring social distancing (initially conducting any walk through when no one is about and remote reviews where appropriate).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identify the hazards:</a:t>
            </a:r>
          </a:p>
          <a:p>
            <a:pPr lvl="0"/>
            <a:r>
              <a:rPr lang="en-GB" sz="1200" kern="1200" dirty="0">
                <a:solidFill>
                  <a:schemeClr val="tx1"/>
                </a:solidFill>
                <a:effectLst/>
                <a:latin typeface="+mn-lt"/>
                <a:ea typeface="+mn-ea"/>
                <a:cs typeface="+mn-cs"/>
              </a:rPr>
              <a:t>Walk around the workplace where possible</a:t>
            </a:r>
          </a:p>
          <a:p>
            <a:pPr lvl="0"/>
            <a:r>
              <a:rPr lang="en-GB" sz="1200" kern="1200" dirty="0">
                <a:solidFill>
                  <a:schemeClr val="tx1"/>
                </a:solidFill>
                <a:effectLst/>
                <a:latin typeface="+mn-lt"/>
                <a:ea typeface="+mn-ea"/>
                <a:cs typeface="+mn-cs"/>
              </a:rPr>
              <a:t>Map with dimensions, locating equipment</a:t>
            </a:r>
          </a:p>
          <a:p>
            <a:pPr lvl="0"/>
            <a:r>
              <a:rPr lang="en-GB" sz="1200" kern="1200" dirty="0">
                <a:solidFill>
                  <a:schemeClr val="tx1"/>
                </a:solidFill>
                <a:effectLst/>
                <a:latin typeface="+mn-lt"/>
                <a:ea typeface="+mn-ea"/>
                <a:cs typeface="+mn-cs"/>
              </a:rPr>
              <a:t>Observe work being done whilst maintaining social distancing</a:t>
            </a:r>
          </a:p>
          <a:p>
            <a:pPr lvl="0"/>
            <a:r>
              <a:rPr lang="en-GB" sz="1200" kern="1200" dirty="0">
                <a:solidFill>
                  <a:schemeClr val="tx1"/>
                </a:solidFill>
                <a:effectLst/>
                <a:latin typeface="+mn-lt"/>
                <a:ea typeface="+mn-ea"/>
                <a:cs typeface="+mn-cs"/>
              </a:rPr>
              <a:t>Speak to people doing the activity</a:t>
            </a:r>
          </a:p>
          <a:p>
            <a:pPr lvl="0"/>
            <a:r>
              <a:rPr lang="en-GB" sz="1200" kern="1200" dirty="0">
                <a:solidFill>
                  <a:schemeClr val="tx1"/>
                </a:solidFill>
                <a:effectLst/>
                <a:latin typeface="+mn-lt"/>
                <a:ea typeface="+mn-ea"/>
                <a:cs typeface="+mn-cs"/>
              </a:rPr>
              <a:t>Speak to those who maintain and clean the workplace</a:t>
            </a:r>
          </a:p>
          <a:p>
            <a:pPr lvl="0"/>
            <a:r>
              <a:rPr lang="en-GB" sz="1200" kern="1200" dirty="0">
                <a:solidFill>
                  <a:schemeClr val="tx1"/>
                </a:solidFill>
                <a:effectLst/>
                <a:latin typeface="+mn-lt"/>
                <a:ea typeface="+mn-ea"/>
                <a:cs typeface="+mn-cs"/>
              </a:rPr>
              <a:t>Think about the risks at different times of the day</a:t>
            </a:r>
          </a:p>
          <a:p>
            <a:pPr lvl="0"/>
            <a:r>
              <a:rPr lang="en-GB" sz="1200" kern="1200" dirty="0">
                <a:solidFill>
                  <a:schemeClr val="tx1"/>
                </a:solidFill>
                <a:effectLst/>
                <a:latin typeface="+mn-lt"/>
                <a:ea typeface="+mn-ea"/>
                <a:cs typeface="+mn-cs"/>
              </a:rPr>
              <a:t>Think about risks during different weather / times of year</a:t>
            </a:r>
          </a:p>
          <a:p>
            <a:pPr lvl="0"/>
            <a:r>
              <a:rPr lang="en-GB" sz="1200" kern="1200" dirty="0">
                <a:solidFill>
                  <a:schemeClr val="tx1"/>
                </a:solidFill>
                <a:effectLst/>
                <a:latin typeface="+mn-lt"/>
                <a:ea typeface="+mn-ea"/>
                <a:cs typeface="+mn-cs"/>
              </a:rPr>
              <a:t>Think about longer-term health risks</a:t>
            </a:r>
          </a:p>
          <a:p>
            <a:pPr lvl="0"/>
            <a:r>
              <a:rPr lang="en-GB" sz="1200" kern="1200" dirty="0">
                <a:solidFill>
                  <a:schemeClr val="tx1"/>
                </a:solidFill>
                <a:effectLst/>
                <a:latin typeface="+mn-lt"/>
                <a:ea typeface="+mn-ea"/>
                <a:cs typeface="+mn-cs"/>
              </a:rPr>
              <a:t>Check manufacturers’ instructions/data sheets/safety systems</a:t>
            </a:r>
          </a:p>
          <a:p>
            <a:pPr lvl="0"/>
            <a:r>
              <a:rPr lang="en-GB" sz="1200" kern="1200" dirty="0">
                <a:solidFill>
                  <a:schemeClr val="tx1"/>
                </a:solidFill>
                <a:effectLst/>
                <a:latin typeface="+mn-lt"/>
                <a:ea typeface="+mn-ea"/>
                <a:cs typeface="+mn-cs"/>
              </a:rPr>
              <a:t>Look at accident and ill-health records</a:t>
            </a:r>
          </a:p>
          <a:p>
            <a:pPr lvl="0"/>
            <a:r>
              <a:rPr lang="en-GB" sz="1200" kern="1200" dirty="0">
                <a:solidFill>
                  <a:schemeClr val="tx1"/>
                </a:solidFill>
                <a:effectLst/>
                <a:latin typeface="+mn-lt"/>
                <a:ea typeface="+mn-ea"/>
                <a:cs typeface="+mn-cs"/>
              </a:rPr>
              <a:t>Check existing safe systems of work and review</a:t>
            </a:r>
          </a:p>
          <a:p>
            <a:pPr lvl="0"/>
            <a:r>
              <a:rPr lang="en-GB" sz="1200" kern="1200" dirty="0">
                <a:solidFill>
                  <a:schemeClr val="tx1"/>
                </a:solidFill>
                <a:effectLst/>
                <a:latin typeface="+mn-lt"/>
                <a:ea typeface="+mn-ea"/>
                <a:cs typeface="+mn-cs"/>
              </a:rPr>
              <a:t>Check ventilation maintenance against expert advice to reduce the spread of Covid-19 – no recirculation of air</a:t>
            </a:r>
          </a:p>
          <a:p>
            <a:pPr lvl="0"/>
            <a:r>
              <a:rPr lang="en-GB" sz="1200" kern="1200" dirty="0">
                <a:solidFill>
                  <a:schemeClr val="tx1"/>
                </a:solidFill>
                <a:effectLst/>
                <a:latin typeface="+mn-lt"/>
                <a:ea typeface="+mn-ea"/>
                <a:cs typeface="+mn-cs"/>
              </a:rPr>
              <a:t>Check HSE and industry guidance and best practice</a:t>
            </a:r>
          </a:p>
          <a:p>
            <a:pPr lvl="0"/>
            <a:r>
              <a:rPr lang="en-GB" sz="1200" kern="1200" dirty="0">
                <a:solidFill>
                  <a:schemeClr val="tx1"/>
                </a:solidFill>
                <a:effectLst/>
                <a:latin typeface="+mn-lt"/>
                <a:ea typeface="+mn-ea"/>
                <a:cs typeface="+mn-cs"/>
              </a:rPr>
              <a:t>All plant and equipment which have been closed during lock-down must be reviewed for safe operation and to identify new and existing hazards</a:t>
            </a:r>
          </a:p>
          <a:p>
            <a:pPr lvl="0"/>
            <a:r>
              <a:rPr lang="en-GB" sz="1200" kern="1200" dirty="0">
                <a:solidFill>
                  <a:schemeClr val="tx1"/>
                </a:solidFill>
                <a:effectLst/>
                <a:latin typeface="+mn-lt"/>
                <a:ea typeface="+mn-ea"/>
                <a:cs typeface="+mn-cs"/>
              </a:rPr>
              <a:t>Record all the hazards identified</a:t>
            </a:r>
          </a:p>
          <a:p>
            <a:pPr lvl="0"/>
            <a:r>
              <a:rPr lang="en-GB" sz="1200" kern="1200" dirty="0">
                <a:solidFill>
                  <a:schemeClr val="tx1"/>
                </a:solidFill>
                <a:effectLst/>
                <a:latin typeface="+mn-lt"/>
                <a:ea typeface="+mn-ea"/>
                <a:cs typeface="+mn-cs"/>
              </a:rPr>
              <a:t>For each hazard evaluate the risks and determine the controls by applying the hierarchy of control and using a precautionary approach</a:t>
            </a:r>
          </a:p>
          <a:p>
            <a:pPr lvl="0"/>
            <a:r>
              <a:rPr lang="en-GB" sz="1200" kern="1200" dirty="0">
                <a:solidFill>
                  <a:schemeClr val="tx1"/>
                </a:solidFill>
                <a:effectLst/>
                <a:latin typeface="+mn-lt"/>
                <a:ea typeface="+mn-ea"/>
                <a:cs typeface="+mn-cs"/>
              </a:rPr>
              <a:t>Who might be harmed and how:</a:t>
            </a:r>
          </a:p>
          <a:p>
            <a:pPr lvl="1"/>
            <a:r>
              <a:rPr lang="en-GB" sz="1200" kern="1200" dirty="0">
                <a:solidFill>
                  <a:schemeClr val="tx1"/>
                </a:solidFill>
                <a:effectLst/>
                <a:latin typeface="+mn-lt"/>
                <a:ea typeface="+mn-ea"/>
                <a:cs typeface="+mn-cs"/>
              </a:rPr>
              <a:t>Employees, visitors/members of the public, contractors, maintenance and servicing staff, childbearing or pregnant women or new mothers, children/young people, workers with disabilities, homeworkers, people sharing the workplace, BAME workers, young workers</a:t>
            </a:r>
          </a:p>
          <a:p>
            <a:pPr lvl="0"/>
            <a:r>
              <a:rPr lang="en-GB" sz="1200" kern="1200" dirty="0">
                <a:solidFill>
                  <a:schemeClr val="tx1"/>
                </a:solidFill>
                <a:effectLst/>
                <a:latin typeface="+mn-lt"/>
                <a:ea typeface="+mn-ea"/>
                <a:cs typeface="+mn-cs"/>
              </a:rPr>
              <a:t>How will the information be shared to all those who need to know?</a:t>
            </a:r>
          </a:p>
          <a:p>
            <a:pPr lvl="0"/>
            <a:r>
              <a:rPr lang="en-GB" sz="1200" kern="1200" dirty="0">
                <a:solidFill>
                  <a:schemeClr val="tx1"/>
                </a:solidFill>
                <a:effectLst/>
                <a:latin typeface="+mn-lt"/>
                <a:ea typeface="+mn-ea"/>
                <a:cs typeface="+mn-cs"/>
              </a:rPr>
              <a:t>Is specific training needed?</a:t>
            </a:r>
          </a:p>
          <a:p>
            <a:pPr lvl="0"/>
            <a:r>
              <a:rPr lang="en-GB" sz="1200" kern="1200" dirty="0">
                <a:solidFill>
                  <a:schemeClr val="tx1"/>
                </a:solidFill>
                <a:effectLst/>
                <a:latin typeface="+mn-lt"/>
                <a:ea typeface="+mn-ea"/>
                <a:cs typeface="+mn-cs"/>
              </a:rPr>
              <a:t>How will you check that the controls are in place and working effectively?</a:t>
            </a:r>
          </a:p>
          <a:p>
            <a:pPr lvl="0"/>
            <a:r>
              <a:rPr lang="en-GB" sz="1200" kern="1200" dirty="0">
                <a:solidFill>
                  <a:schemeClr val="tx1"/>
                </a:solidFill>
                <a:effectLst/>
                <a:latin typeface="+mn-lt"/>
                <a:ea typeface="+mn-ea"/>
                <a:cs typeface="+mn-cs"/>
              </a:rPr>
              <a:t>Are people doing what they are supposed to do?</a:t>
            </a:r>
          </a:p>
          <a:p>
            <a:pPr lvl="0"/>
            <a:r>
              <a:rPr lang="en-GB" sz="1200" kern="1200" dirty="0">
                <a:solidFill>
                  <a:schemeClr val="tx1"/>
                </a:solidFill>
                <a:effectLst/>
                <a:latin typeface="+mn-lt"/>
                <a:ea typeface="+mn-ea"/>
                <a:cs typeface="+mn-cs"/>
              </a:rPr>
              <a:t>Are the controls doing what you intend them to do?</a:t>
            </a:r>
          </a:p>
          <a:p>
            <a:pPr lvl="0"/>
            <a:r>
              <a:rPr lang="en-GB" sz="1200" kern="1200" dirty="0">
                <a:solidFill>
                  <a:schemeClr val="tx1"/>
                </a:solidFill>
                <a:effectLst/>
                <a:latin typeface="+mn-lt"/>
                <a:ea typeface="+mn-ea"/>
                <a:cs typeface="+mn-cs"/>
              </a:rPr>
              <a:t>Are risks being adequately controlled?</a:t>
            </a:r>
          </a:p>
          <a:p>
            <a:pPr lvl="0"/>
            <a:r>
              <a:rPr lang="en-GB" sz="1200" kern="1200" dirty="0">
                <a:solidFill>
                  <a:schemeClr val="tx1"/>
                </a:solidFill>
                <a:effectLst/>
                <a:latin typeface="+mn-lt"/>
                <a:ea typeface="+mn-ea"/>
                <a:cs typeface="+mn-cs"/>
              </a:rPr>
              <a:t>Do you need to change anything? – consider all the consequences of any change before implementing it</a:t>
            </a:r>
          </a:p>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6</a:t>
            </a:fld>
            <a:endParaRPr lang="en-GB"/>
          </a:p>
        </p:txBody>
      </p:sp>
    </p:spTree>
    <p:extLst>
      <p:ext uri="{BB962C8B-B14F-4D97-AF65-F5344CB8AC3E}">
        <p14:creationId xmlns:p14="http://schemas.microsoft.com/office/powerpoint/2010/main" val="193151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Start from a position of reducing the risk by home working, online meetings instead of face to face, and flexible working. Keep people away from potential infection where ever possible.  We cannot determine the length of time it will be necessary to take additional precautions, there is no known vaccination and clearly until then the aim is to reduce the spread of the disease.  Any controls may have to be in place for months/years, so must be robust.  All workers should have available testing to determine whether they are a risk to others, if they have been in contact with someone with the disease.  Also there needs to be policies and procedures for workers self-isolating, protecting vulnerable family members, or taking sick leave or carers leave without any absence penalties.  Also, all workers must be made aware of their legal rights to refuse work they feel exposes them to danger. </a:t>
            </a:r>
          </a:p>
          <a:p>
            <a:r>
              <a:rPr lang="en-GB" sz="1200" i="1" kern="1200" dirty="0">
                <a:solidFill>
                  <a:schemeClr val="tx1"/>
                </a:solidFill>
                <a:effectLst/>
                <a:latin typeface="+mn-lt"/>
                <a:ea typeface="+mn-ea"/>
                <a:cs typeface="+mn-cs"/>
              </a:rPr>
              <a:t>Hold employers to account – if they display the posters keep that declaration on the agenda</a:t>
            </a:r>
          </a:p>
          <a:p>
            <a:r>
              <a:rPr lang="en-GB" sz="1200" i="1" kern="1200" dirty="0">
                <a:solidFill>
                  <a:schemeClr val="tx1"/>
                </a:solidFill>
                <a:effectLst/>
                <a:latin typeface="+mn-lt"/>
                <a:ea typeface="+mn-ea"/>
                <a:cs typeface="+mn-cs"/>
              </a:rPr>
              <a:t>Ensure the reps are holding regular reviews of the situation – daily, and weekly at least.</a:t>
            </a:r>
            <a:endParaRPr lang="en-GB" sz="1200" kern="1200" dirty="0">
              <a:solidFill>
                <a:schemeClr val="tx1"/>
              </a:solidFill>
              <a:effectLst/>
              <a:latin typeface="+mn-lt"/>
              <a:ea typeface="+mn-ea"/>
              <a:cs typeface="+mn-cs"/>
            </a:endParaRPr>
          </a:p>
          <a:p>
            <a:endParaRPr lang="en-GB" dirty="0"/>
          </a:p>
          <a:p>
            <a:r>
              <a:rPr lang="en-GB" dirty="0"/>
              <a:t>Specific workplaces where lots droplets/compressed air/others</a:t>
            </a:r>
          </a:p>
        </p:txBody>
      </p:sp>
      <p:sp>
        <p:nvSpPr>
          <p:cNvPr id="4" name="Slide Number Placeholder 3"/>
          <p:cNvSpPr>
            <a:spLocks noGrp="1"/>
          </p:cNvSpPr>
          <p:nvPr>
            <p:ph type="sldNum" sz="quarter" idx="5"/>
          </p:nvPr>
        </p:nvSpPr>
        <p:spPr/>
        <p:txBody>
          <a:bodyPr/>
          <a:lstStyle/>
          <a:p>
            <a:fld id="{A10DD09E-CC31-4B94-9FD4-BC581FF45F65}" type="slidenum">
              <a:rPr lang="en-GB" smtClean="0"/>
              <a:pPr/>
              <a:t>7</a:t>
            </a:fld>
            <a:endParaRPr lang="en-GB"/>
          </a:p>
        </p:txBody>
      </p:sp>
    </p:spTree>
    <p:extLst>
      <p:ext uri="{BB962C8B-B14F-4D97-AF65-F5344CB8AC3E}">
        <p14:creationId xmlns:p14="http://schemas.microsoft.com/office/powerpoint/2010/main" val="161849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HSE/LA </a:t>
            </a:r>
            <a:r>
              <a:rPr lang="en-GB" dirty="0"/>
              <a:t>– under resourced, not enough officers, not enough expertise</a:t>
            </a:r>
          </a:p>
          <a:p>
            <a:r>
              <a:rPr lang="en-GB" dirty="0"/>
              <a:t>Resisting </a:t>
            </a:r>
            <a:r>
              <a:rPr lang="en-GB" dirty="0" err="1"/>
              <a:t>Riddor</a:t>
            </a:r>
            <a:r>
              <a:rPr lang="en-GB" dirty="0"/>
              <a:t> reporting but important to establish audit trail of record of infections and deaths</a:t>
            </a:r>
          </a:p>
          <a:p>
            <a:r>
              <a:rPr lang="en-GB" dirty="0"/>
              <a:t>Report in accident book near misses / infections / deaths – email/write down and keep copies!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to TUC form to register concern at HSE</a:t>
            </a:r>
          </a:p>
          <a:p>
            <a:endParaRPr lang="en-GB" dirty="0"/>
          </a:p>
          <a:p>
            <a:r>
              <a:rPr lang="en-GB" b="1" dirty="0"/>
              <a:t>Evidence to pass to HSE inspector </a:t>
            </a:r>
            <a:r>
              <a:rPr lang="en-GB" dirty="0"/>
              <a:t>– photographic evidence, where possible</a:t>
            </a:r>
          </a:p>
          <a:p>
            <a:r>
              <a:rPr lang="en-GB" dirty="0"/>
              <a:t>Audit trail of issues raised with employer, mapping of infections/deaths to areas/work activities</a:t>
            </a:r>
          </a:p>
          <a:p>
            <a:r>
              <a:rPr lang="en-GB" dirty="0"/>
              <a:t>			</a:t>
            </a:r>
          </a:p>
          <a:p>
            <a:r>
              <a:rPr lang="en-GB" b="1" dirty="0"/>
              <a:t>TU collective action </a:t>
            </a:r>
            <a:r>
              <a:rPr lang="en-GB" dirty="0"/>
              <a:t>– Section 44 / 100 Employment Rights Act - raise confidence</a:t>
            </a:r>
          </a:p>
          <a:p>
            <a:endParaRPr lang="en-GB" dirty="0"/>
          </a:p>
          <a:p>
            <a:r>
              <a:rPr lang="en-GB" b="1" dirty="0"/>
              <a:t>Share good practice</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8</a:t>
            </a:fld>
            <a:endParaRPr lang="en-GB"/>
          </a:p>
        </p:txBody>
      </p:sp>
    </p:spTree>
    <p:extLst>
      <p:ext uri="{BB962C8B-B14F-4D97-AF65-F5344CB8AC3E}">
        <p14:creationId xmlns:p14="http://schemas.microsoft.com/office/powerpoint/2010/main" val="134405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DD09E-CC31-4B94-9FD4-BC581FF45F65}" type="slidenum">
              <a:rPr lang="en-GB" smtClean="0"/>
              <a:pPr/>
              <a:t>9</a:t>
            </a:fld>
            <a:endParaRPr lang="en-GB"/>
          </a:p>
        </p:txBody>
      </p:sp>
    </p:spTree>
    <p:extLst>
      <p:ext uri="{BB962C8B-B14F-4D97-AF65-F5344CB8AC3E}">
        <p14:creationId xmlns:p14="http://schemas.microsoft.com/office/powerpoint/2010/main" val="339568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pPr/>
              <a:t>5/28/2020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pPr/>
              <a:t>5/28/2020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pPr/>
              <a:t>5/28/2020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5/28/2020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pPr/>
              <a:t>5/28/2020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5/28/2020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pPr/>
              <a:t>5/28/2020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pPr/>
              <a:t>5/28/2020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pPr/>
              <a:t>5/28/2020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pPr/>
              <a:t>5/28/2020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pPr/>
              <a:t>5/28/2020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pPr/>
              <a:t>5/28/2020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et@gmhazards.org.uk"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Janet@gmhazards.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hse.gov.uk/pubns/indg163.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tuc.org.uk/sites/default/files/extras/riskassessment.pdf" TargetMode="External"/><Relationship Id="rId5" Type="http://schemas.openxmlformats.org/officeDocument/2006/relationships/hyperlink" Target="https://www.unison.org.uk/get-help/knowledge/health-and-safety/risk-assessment/" TargetMode="External"/><Relationship Id="rId4" Type="http://schemas.openxmlformats.org/officeDocument/2006/relationships/hyperlink" Target="https://www.hse.gov.uk/simple-health-safety/risk/index.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hseni.gov.uk/news/example-risk-assessment-covid-19-workplaces" TargetMode="External"/><Relationship Id="rId5" Type="http://schemas.openxmlformats.org/officeDocument/2006/relationships/image" Target="../media/image7.png"/><Relationship Id="rId4" Type="http://schemas.openxmlformats.org/officeDocument/2006/relationships/hyperlink" Target="https://www.robjwells.com/2018/02/british-newspaper-barcodes-explained-and-automat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ejm.org/doi/full/10.1056/NEJMc2004973?fbclid=IwAR04mB_uI-_6mW8TWqPsuQ4zPw20ol4fjt4r5rfSoBlvDSoWdgpaN8Aj69c"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gov.uk/government/publications/preparing-for-the-wider-opening-of-schools-from-1-june/planning-guide-for-primary-schools" TargetMode="Externa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tuc.org.uk/sites/default/files/APPG_Local_Authorities_Report_2018_AW.pdf" TargetMode="External"/><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Data" Target="../diagrams/data1.xml"/><Relationship Id="rId5" Type="http://schemas.openxmlformats.org/officeDocument/2006/relationships/hyperlink" Target="https://tuccampaigns.typeform.com/to/Ypm6Pq" TargetMode="External"/><Relationship Id="rId10" Type="http://schemas.microsoft.com/office/2007/relationships/diagramDrawing" Target="../diagrams/drawing1.xml"/><Relationship Id="rId4" Type="http://schemas.openxmlformats.org/officeDocument/2006/relationships/hyperlink" Target="http://www.hazards.org/votetodie/" TargetMode="Externa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hyperlink" Target="https://www.tuc.org.uk/research-analysis/reports/riskassessment-guide-safety-reps" TargetMode="External"/><Relationship Id="rId13" Type="http://schemas.openxmlformats.org/officeDocument/2006/relationships/hyperlink" Target="https://www.facebook.com/108223534168406/videos/238630747546976/" TargetMode="External"/><Relationship Id="rId3" Type="http://schemas.openxmlformats.org/officeDocument/2006/relationships/hyperlink" Target="https://www.unison.org.uk/coronavirus-rights-work/" TargetMode="External"/><Relationship Id="rId7" Type="http://schemas.openxmlformats.org/officeDocument/2006/relationships/hyperlink" Target="http://www.hazardscampaign.org.uk/wpcontent/uploads/2018/08/safetyrepstoolkit.pdf" TargetMode="External"/><Relationship Id="rId12" Type="http://schemas.openxmlformats.org/officeDocument/2006/relationships/hyperlink" Target="http://www.bohs.org/return-to-work-guida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tuc.org.uk/sites/default/files/BrownBook2015.pdf" TargetMode="External"/><Relationship Id="rId11" Type="http://schemas.openxmlformats.org/officeDocument/2006/relationships/hyperlink" Target="https://tuccampaigns.typeform.com/to/Ypm6Pq" TargetMode="External"/><Relationship Id="rId5" Type="http://schemas.openxmlformats.org/officeDocument/2006/relationships/hyperlink" Target="https://gmhazards.org.uk/wp-content/uploads/2020/05/How-do-we-approach-reviewing-the-Risk-Assessments-in-the-Workplace-because-of-Covid.pdf" TargetMode="External"/><Relationship Id="rId10" Type="http://schemas.openxmlformats.org/officeDocument/2006/relationships/hyperlink" Target="https://www.hse.gov.uk/contact/concerns.htm" TargetMode="External"/><Relationship Id="rId4" Type="http://schemas.openxmlformats.org/officeDocument/2006/relationships/hyperlink" Target="https://www.unison.org.uk/unison-health-and-safety/coronavirus-guidance-health-safety-reps/" TargetMode="External"/><Relationship Id="rId9" Type="http://schemas.openxmlformats.org/officeDocument/2006/relationships/hyperlink" Target="https://www.tuc.org.uk/researchanalysis/reports/preparing-return-work-outside-home-trade-union-approa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dirty="0"/>
              <a:t>Risk assessment and Covid-19</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799621"/>
          </a:xfrm>
        </p:spPr>
        <p:txBody>
          <a:bodyPr>
            <a:normAutofit fontScale="32500" lnSpcReduction="20000"/>
          </a:bodyPr>
          <a:lstStyle/>
          <a:p>
            <a:r>
              <a:rPr lang="en-US" sz="5200" dirty="0">
                <a:solidFill>
                  <a:schemeClr val="tx1">
                    <a:lumMod val="85000"/>
                    <a:lumOff val="15000"/>
                  </a:schemeClr>
                </a:solidFill>
                <a:latin typeface="Arial Rounded MT Bold" panose="020F0704030504030204" pitchFamily="34" charset="0"/>
              </a:rPr>
              <a:t>Janet </a:t>
            </a:r>
          </a:p>
          <a:p>
            <a:r>
              <a:rPr lang="en-US" sz="5200" dirty="0">
                <a:solidFill>
                  <a:schemeClr val="tx1">
                    <a:lumMod val="85000"/>
                    <a:lumOff val="15000"/>
                  </a:schemeClr>
                </a:solidFill>
                <a:latin typeface="Arial Rounded MT Bold" panose="020F0704030504030204" pitchFamily="34" charset="0"/>
              </a:rPr>
              <a:t>Newsham</a:t>
            </a:r>
          </a:p>
          <a:p>
            <a:endParaRPr lang="en-GB" dirty="0">
              <a:latin typeface="Arial Rounded MT Bold" panose="020F0704030504030204" pitchFamily="34" charset="0"/>
              <a:hlinkClick r:id="rId3">
                <a:extLst>
                  <a:ext uri="{A12FA001-AC4F-418D-AE19-62706E023703}">
                    <ahyp:hlinkClr xmlns:ahyp="http://schemas.microsoft.com/office/drawing/2018/hyperlinkcolor" val="tx"/>
                  </a:ext>
                </a:extLst>
              </a:hlinkClick>
            </a:endParaRPr>
          </a:p>
          <a:p>
            <a:endParaRPr lang="en-GB" dirty="0">
              <a:latin typeface="Arial Rounded MT Bold" panose="020F0704030504030204" pitchFamily="34" charset="0"/>
              <a:hlinkClick r:id="rId3">
                <a:extLst>
                  <a:ext uri="{A12FA001-AC4F-418D-AE19-62706E023703}">
                    <ahyp:hlinkClr xmlns:ahyp="http://schemas.microsoft.com/office/drawing/2018/hyperlinkcolor" val="tx"/>
                  </a:ext>
                </a:extLst>
              </a:hlinkClick>
            </a:endParaRPr>
          </a:p>
          <a:p>
            <a:r>
              <a:rPr lang="en-GB" dirty="0">
                <a:latin typeface="Arial Rounded MT Bold" panose="020F0704030504030204" pitchFamily="34" charset="0"/>
                <a:hlinkClick r:id="rId4">
                  <a:extLst>
                    <a:ext uri="{A12FA001-AC4F-418D-AE19-62706E023703}">
                      <ahyp:hlinkClr xmlns:ahyp="http://schemas.microsoft.com/office/drawing/2018/hyperlinkcolor" val="tx"/>
                    </a:ext>
                  </a:extLst>
                </a:hlinkClick>
              </a:rPr>
              <a:t>Janet@gmhazards.org.uk</a:t>
            </a:r>
            <a:r>
              <a:rPr lang="en-GB" dirty="0">
                <a:latin typeface="Arial Rounded MT Bold" panose="020F0704030504030204" pitchFamily="34" charset="0"/>
              </a:rPr>
              <a:t> / 07734 317 158</a:t>
            </a:r>
            <a:endParaRPr lang="en-US" dirty="0">
              <a:latin typeface="Arial Rounded MT Bold" panose="020F0704030504030204" pitchFamily="34" charset="0"/>
            </a:endParaRP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E50CD1A-9B51-491B-B208-59DFD5343F8D}"/>
              </a:ext>
            </a:extLst>
          </p:cNvPr>
          <p:cNvPicPr>
            <a:picLocks noChangeAspect="1"/>
          </p:cNvPicPr>
          <p:nvPr/>
        </p:nvPicPr>
        <p:blipFill>
          <a:blip r:embed="rId6" cstate="print"/>
          <a:stretch>
            <a:fillRect/>
          </a:stretch>
        </p:blipFill>
        <p:spPr>
          <a:xfrm>
            <a:off x="8987883" y="0"/>
            <a:ext cx="2978304" cy="1554675"/>
          </a:xfrm>
          <a:prstGeom prst="rect">
            <a:avLst/>
          </a:prstGeom>
        </p:spPr>
      </p:pic>
      <p:pic>
        <p:nvPicPr>
          <p:cNvPr id="15" name="Picture 14" descr="A close up of text on a white background&#10;&#10;Description automatically generated">
            <a:extLst>
              <a:ext uri="{FF2B5EF4-FFF2-40B4-BE49-F238E27FC236}">
                <a16:creationId xmlns:a16="http://schemas.microsoft.com/office/drawing/2014/main" id="{400D971A-AE31-4748-9C6D-9A240B0C59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5" y="-7235"/>
            <a:ext cx="4889532" cy="6857996"/>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5D90-032B-4079-8844-58B062BFEC19}"/>
              </a:ext>
            </a:extLst>
          </p:cNvPr>
          <p:cNvSpPr>
            <a:spLocks noGrp="1"/>
          </p:cNvSpPr>
          <p:nvPr>
            <p:ph type="title"/>
          </p:nvPr>
        </p:nvSpPr>
        <p:spPr>
          <a:xfrm>
            <a:off x="643466" y="786383"/>
            <a:ext cx="3517567" cy="2093975"/>
          </a:xfrm>
        </p:spPr>
        <p:txBody>
          <a:bodyPr anchor="b">
            <a:normAutofit/>
          </a:bodyPr>
          <a:lstStyle/>
          <a:p>
            <a:r>
              <a:rPr lang="en-GB" dirty="0"/>
              <a:t>1. What I am going to cover</a:t>
            </a:r>
          </a:p>
        </p:txBody>
      </p:sp>
      <p:sp>
        <p:nvSpPr>
          <p:cNvPr id="10" name="Text Placeholder 3">
            <a:extLst>
              <a:ext uri="{FF2B5EF4-FFF2-40B4-BE49-F238E27FC236}">
                <a16:creationId xmlns:a16="http://schemas.microsoft.com/office/drawing/2014/main" id="{7DF7A6A3-0822-40FB-AA69-0EA3349A9211}"/>
              </a:ext>
            </a:extLst>
          </p:cNvPr>
          <p:cNvSpPr>
            <a:spLocks noGrp="1"/>
          </p:cNvSpPr>
          <p:nvPr>
            <p:ph type="body" sz="half" idx="2"/>
          </p:nvPr>
        </p:nvSpPr>
        <p:spPr>
          <a:xfrm>
            <a:off x="5025894" y="562940"/>
            <a:ext cx="6227619" cy="5938221"/>
          </a:xfrm>
        </p:spPr>
        <p:txBody>
          <a:bodyPr>
            <a:normAutofit/>
          </a:bodyPr>
          <a:lstStyle/>
          <a:p>
            <a:pPr marL="457200" indent="-457200">
              <a:buFont typeface="+mj-lt"/>
              <a:buAutoNum type="arabicPeriod"/>
            </a:pPr>
            <a:r>
              <a:rPr lang="en-GB" dirty="0">
                <a:solidFill>
                  <a:schemeClr val="tx1"/>
                </a:solidFill>
              </a:rPr>
              <a:t>Health and Safety Law Overview</a:t>
            </a:r>
          </a:p>
          <a:p>
            <a:pPr marL="457200" indent="-457200">
              <a:buFont typeface="+mj-lt"/>
              <a:buAutoNum type="arabicPeriod"/>
            </a:pPr>
            <a:r>
              <a:rPr lang="en-GB" dirty="0">
                <a:solidFill>
                  <a:schemeClr val="tx1"/>
                </a:solidFill>
              </a:rPr>
              <a:t>Overview of Risk Assessments</a:t>
            </a:r>
          </a:p>
          <a:p>
            <a:pPr marL="457200" indent="-457200">
              <a:buFont typeface="+mj-lt"/>
              <a:buAutoNum type="arabicPeriod"/>
            </a:pPr>
            <a:r>
              <a:rPr lang="en-GB" dirty="0">
                <a:solidFill>
                  <a:schemeClr val="tx1"/>
                </a:solidFill>
              </a:rPr>
              <a:t>Specific issues on Covid-19</a:t>
            </a:r>
          </a:p>
          <a:p>
            <a:pPr marL="457200" indent="-457200">
              <a:buFont typeface="+mj-lt"/>
              <a:buAutoNum type="arabicPeriod"/>
            </a:pPr>
            <a:r>
              <a:rPr lang="en-GB" dirty="0">
                <a:solidFill>
                  <a:schemeClr val="tx1"/>
                </a:solidFill>
              </a:rPr>
              <a:t>Other Relevant issues:</a:t>
            </a:r>
          </a:p>
          <a:p>
            <a:pPr marL="749808" lvl="1" indent="-457200">
              <a:buFont typeface="Wingdings" panose="05000000000000000000" pitchFamily="2" charset="2"/>
              <a:buChar char="Ø"/>
            </a:pPr>
            <a:r>
              <a:rPr lang="en-GB" sz="1800" dirty="0">
                <a:solidFill>
                  <a:schemeClr val="tx1"/>
                </a:solidFill>
              </a:rPr>
              <a:t>HSE / LA contacts and the state of enforcement</a:t>
            </a:r>
          </a:p>
          <a:p>
            <a:pPr marL="749808" lvl="1" indent="-457200">
              <a:buFont typeface="Wingdings" panose="05000000000000000000" pitchFamily="2" charset="2"/>
              <a:buChar char="Ø"/>
            </a:pPr>
            <a:r>
              <a:rPr lang="en-GB" sz="1800" dirty="0">
                <a:solidFill>
                  <a:schemeClr val="tx1"/>
                </a:solidFill>
              </a:rPr>
              <a:t>Building confidence/ building resistance</a:t>
            </a:r>
          </a:p>
          <a:p>
            <a:pPr marL="749808" lvl="1" indent="-457200">
              <a:buFont typeface="Wingdings" panose="05000000000000000000" pitchFamily="2" charset="2"/>
              <a:buChar char="Ø"/>
            </a:pPr>
            <a:r>
              <a:rPr lang="en-GB" sz="1800" dirty="0">
                <a:solidFill>
                  <a:schemeClr val="tx1"/>
                </a:solidFill>
              </a:rPr>
              <a:t>Sharing good practice and solutions</a:t>
            </a:r>
          </a:p>
          <a:p>
            <a:pPr marL="749808" lvl="1" indent="-457200">
              <a:buFont typeface="Wingdings" panose="05000000000000000000" pitchFamily="2" charset="2"/>
              <a:buChar char="Ø"/>
            </a:pPr>
            <a:endParaRPr lang="en-GB" sz="1800" dirty="0">
              <a:solidFill>
                <a:schemeClr val="tx1"/>
              </a:solidFill>
            </a:endParaRPr>
          </a:p>
          <a:p>
            <a:pPr marL="292608" lvl="1"/>
            <a:endParaRPr lang="en-GB" sz="1800" dirty="0">
              <a:solidFill>
                <a:schemeClr val="tx1"/>
              </a:solidFill>
            </a:endParaRPr>
          </a:p>
          <a:p>
            <a:r>
              <a:rPr lang="en-US" dirty="0">
                <a:solidFill>
                  <a:schemeClr val="tx1"/>
                </a:solidFill>
              </a:rPr>
              <a:t>https://www.gov.uk/government/publications/coronavirus-covid-19-implementing-protective-measures-in-education-and-childcare-settings/coronavirus-covid-19-implementing-protective-measures-in-education-and-childcare-settings</a:t>
            </a:r>
          </a:p>
        </p:txBody>
      </p:sp>
    </p:spTree>
    <p:extLst>
      <p:ext uri="{BB962C8B-B14F-4D97-AF65-F5344CB8AC3E}">
        <p14:creationId xmlns:p14="http://schemas.microsoft.com/office/powerpoint/2010/main" val="425982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umbrella&#10;&#10;Description automatically generated">
            <a:extLst>
              <a:ext uri="{FF2B5EF4-FFF2-40B4-BE49-F238E27FC236}">
                <a16:creationId xmlns:a16="http://schemas.microsoft.com/office/drawing/2014/main" id="{96018B78-0FB7-482A-9A23-2E3B0C84B8CB}"/>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tretch/>
        </p:blipFill>
        <p:spPr>
          <a:xfrm>
            <a:off x="1471411" y="0"/>
            <a:ext cx="9249193" cy="4578350"/>
          </a:xfrm>
          <a:noFill/>
        </p:spPr>
      </p:pic>
      <p:sp>
        <p:nvSpPr>
          <p:cNvPr id="2" name="Title 1">
            <a:extLst>
              <a:ext uri="{FF2B5EF4-FFF2-40B4-BE49-F238E27FC236}">
                <a16:creationId xmlns:a16="http://schemas.microsoft.com/office/drawing/2014/main" id="{702A6881-4EF1-4EBE-A361-1591E2D32609}"/>
              </a:ext>
            </a:extLst>
          </p:cNvPr>
          <p:cNvSpPr>
            <a:spLocks noGrp="1"/>
          </p:cNvSpPr>
          <p:nvPr>
            <p:ph type="title"/>
          </p:nvPr>
        </p:nvSpPr>
        <p:spPr>
          <a:xfrm>
            <a:off x="1097279" y="4799362"/>
            <a:ext cx="10113645" cy="743682"/>
          </a:xfrm>
        </p:spPr>
        <p:txBody>
          <a:bodyPr anchor="b">
            <a:normAutofit/>
          </a:bodyPr>
          <a:lstStyle/>
          <a:p>
            <a:r>
              <a:rPr lang="en-GB" dirty="0"/>
              <a:t>2.  Health and Safety Law Overview</a:t>
            </a:r>
          </a:p>
        </p:txBody>
      </p:sp>
      <p:sp>
        <p:nvSpPr>
          <p:cNvPr id="13" name="Text Placeholder 3">
            <a:extLst>
              <a:ext uri="{FF2B5EF4-FFF2-40B4-BE49-F238E27FC236}">
                <a16:creationId xmlns:a16="http://schemas.microsoft.com/office/drawing/2014/main" id="{1EF1AFF9-9C00-4ADC-8672-F56F67D57EC6}"/>
              </a:ext>
            </a:extLst>
          </p:cNvPr>
          <p:cNvSpPr>
            <a:spLocks noGrp="1"/>
          </p:cNvSpPr>
          <p:nvPr>
            <p:ph type="body" sz="half" idx="2"/>
          </p:nvPr>
        </p:nvSpPr>
        <p:spPr>
          <a:xfrm>
            <a:off x="1097279" y="5715000"/>
            <a:ext cx="10113264" cy="609600"/>
          </a:xfrm>
        </p:spPr>
        <p:txBody>
          <a:bodyPr/>
          <a:lstStyle/>
          <a:p>
            <a:endParaRPr lang="en-US" dirty="0"/>
          </a:p>
        </p:txBody>
      </p:sp>
      <p:sp>
        <p:nvSpPr>
          <p:cNvPr id="3" name="TextBox 2">
            <a:extLst>
              <a:ext uri="{FF2B5EF4-FFF2-40B4-BE49-F238E27FC236}">
                <a16:creationId xmlns:a16="http://schemas.microsoft.com/office/drawing/2014/main" id="{F69494B4-DF30-4842-8722-CA0677A1B610}"/>
              </a:ext>
            </a:extLst>
          </p:cNvPr>
          <p:cNvSpPr txBox="1"/>
          <p:nvPr/>
        </p:nvSpPr>
        <p:spPr>
          <a:xfrm>
            <a:off x="9258300" y="1123950"/>
            <a:ext cx="2286000" cy="316230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186FCF4F-FDCF-4F3E-ADD4-5B8A73C87209}"/>
              </a:ext>
            </a:extLst>
          </p:cNvPr>
          <p:cNvSpPr txBox="1"/>
          <p:nvPr/>
        </p:nvSpPr>
        <p:spPr>
          <a:xfrm>
            <a:off x="9439275" y="1390650"/>
            <a:ext cx="1866900" cy="738664"/>
          </a:xfrm>
          <a:prstGeom prst="rect">
            <a:avLst/>
          </a:prstGeom>
          <a:noFill/>
          <a:ln>
            <a:solidFill>
              <a:srgbClr val="002060"/>
            </a:solidFill>
          </a:ln>
        </p:spPr>
        <p:txBody>
          <a:bodyPr wrap="square" rtlCol="0">
            <a:spAutoFit/>
          </a:bodyPr>
          <a:lstStyle/>
          <a:p>
            <a:r>
              <a:rPr lang="en-GB" sz="1400" dirty="0"/>
              <a:t>Principles of Prevention Reg 4 and Schedule 1 of MHSW</a:t>
            </a:r>
          </a:p>
        </p:txBody>
      </p:sp>
      <p:sp>
        <p:nvSpPr>
          <p:cNvPr id="5" name="TextBox 4">
            <a:extLst>
              <a:ext uri="{FF2B5EF4-FFF2-40B4-BE49-F238E27FC236}">
                <a16:creationId xmlns:a16="http://schemas.microsoft.com/office/drawing/2014/main" id="{69D595CA-2262-414F-9F16-3A4E2180FD4F}"/>
              </a:ext>
            </a:extLst>
          </p:cNvPr>
          <p:cNvSpPr txBox="1"/>
          <p:nvPr/>
        </p:nvSpPr>
        <p:spPr>
          <a:xfrm>
            <a:off x="873303" y="2129314"/>
            <a:ext cx="2147299" cy="461665"/>
          </a:xfrm>
          <a:prstGeom prst="rect">
            <a:avLst/>
          </a:prstGeom>
          <a:noFill/>
        </p:spPr>
        <p:txBody>
          <a:bodyPr wrap="square" rtlCol="0">
            <a:spAutoFit/>
          </a:bodyPr>
          <a:lstStyle/>
          <a:p>
            <a:r>
              <a:rPr lang="en-GB" sz="1200" dirty="0">
                <a:solidFill>
                  <a:srgbClr val="002060"/>
                </a:solidFill>
              </a:rPr>
              <a:t>Safety reps and Safety Committees Regulations 1977</a:t>
            </a:r>
          </a:p>
        </p:txBody>
      </p:sp>
    </p:spTree>
    <p:extLst>
      <p:ext uri="{BB962C8B-B14F-4D97-AF65-F5344CB8AC3E}">
        <p14:creationId xmlns:p14="http://schemas.microsoft.com/office/powerpoint/2010/main" val="391755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3B2F-FD1A-432C-966F-3AD943816DA8}"/>
              </a:ext>
            </a:extLst>
          </p:cNvPr>
          <p:cNvSpPr>
            <a:spLocks noGrp="1"/>
          </p:cNvSpPr>
          <p:nvPr>
            <p:ph type="title"/>
          </p:nvPr>
        </p:nvSpPr>
        <p:spPr>
          <a:xfrm>
            <a:off x="643466" y="786383"/>
            <a:ext cx="3517567" cy="2093975"/>
          </a:xfrm>
        </p:spPr>
        <p:txBody>
          <a:bodyPr anchor="b">
            <a:normAutofit/>
          </a:bodyPr>
          <a:lstStyle/>
          <a:p>
            <a:r>
              <a:rPr lang="en-GB" dirty="0"/>
              <a:t>3. Overview of Risk Assessments</a:t>
            </a:r>
          </a:p>
        </p:txBody>
      </p:sp>
      <p:sp>
        <p:nvSpPr>
          <p:cNvPr id="8" name="Content Placeholder 2">
            <a:extLst>
              <a:ext uri="{FF2B5EF4-FFF2-40B4-BE49-F238E27FC236}">
                <a16:creationId xmlns:a16="http://schemas.microsoft.com/office/drawing/2014/main" id="{17EBFF57-A3E5-40A3-A8CA-3A6B05075094}"/>
              </a:ext>
            </a:extLst>
          </p:cNvPr>
          <p:cNvSpPr>
            <a:spLocks noGrp="1"/>
          </p:cNvSpPr>
          <p:nvPr>
            <p:ph idx="1"/>
          </p:nvPr>
        </p:nvSpPr>
        <p:spPr>
          <a:xfrm>
            <a:off x="5458984" y="812799"/>
            <a:ext cx="5928344" cy="5294757"/>
          </a:xfrm>
        </p:spPr>
        <p:txBody>
          <a:bodyPr>
            <a:normAutofit lnSpcReduction="10000"/>
          </a:bodyPr>
          <a:lstStyle/>
          <a:p>
            <a:pPr>
              <a:buFont typeface="Wingdings" panose="05000000000000000000" pitchFamily="2" charset="2"/>
              <a:buChar char="Ø"/>
            </a:pPr>
            <a:r>
              <a:rPr lang="en-US" dirty="0"/>
              <a:t>Absolute duty - Suitable and sufficient risk assessment (MHSWR – Reg 3)</a:t>
            </a:r>
          </a:p>
          <a:p>
            <a:pPr>
              <a:buFont typeface="Wingdings" panose="05000000000000000000" pitchFamily="2" charset="2"/>
              <a:buChar char="Ø"/>
            </a:pPr>
            <a:r>
              <a:rPr lang="en-US" dirty="0"/>
              <a:t>Carried out by a ‘competent’ person (MHSWR – Reg 7)</a:t>
            </a:r>
          </a:p>
          <a:p>
            <a:pPr>
              <a:buFont typeface="Wingdings" panose="05000000000000000000" pitchFamily="2" charset="2"/>
              <a:buChar char="Ø"/>
            </a:pPr>
            <a:r>
              <a:rPr lang="en-US" dirty="0"/>
              <a:t>Employers must establish emergency and ‘serious and imminent danger procedure (MHSWR – Reg 8)</a:t>
            </a:r>
          </a:p>
          <a:p>
            <a:pPr>
              <a:buFont typeface="Wingdings" panose="05000000000000000000" pitchFamily="2" charset="2"/>
              <a:buChar char="Ø"/>
            </a:pPr>
            <a:r>
              <a:rPr lang="en-US" dirty="0"/>
              <a:t>Employees must be told the risks (MHSWR – Reg 10)</a:t>
            </a:r>
          </a:p>
          <a:p>
            <a:pPr>
              <a:buFont typeface="Wingdings" panose="05000000000000000000" pitchFamily="2" charset="2"/>
              <a:buChar char="Ø"/>
            </a:pPr>
            <a:r>
              <a:rPr lang="en-US" dirty="0"/>
              <a:t>Legal duty for workers to work in a safe manner and tell employer if serious and imminent danger (MHSWR – Reg 14)</a:t>
            </a:r>
          </a:p>
          <a:p>
            <a:pPr>
              <a:buFont typeface="Wingdings" panose="05000000000000000000" pitchFamily="2" charset="2"/>
              <a:buChar char="Ø"/>
            </a:pPr>
            <a:r>
              <a:rPr lang="en-US" dirty="0"/>
              <a:t>Specific RA young, women of child-bearing age, new or expectant mothers (Reg 16-19)</a:t>
            </a:r>
          </a:p>
          <a:p>
            <a:pPr>
              <a:buFont typeface="Wingdings" panose="05000000000000000000" pitchFamily="2" charset="2"/>
              <a:buChar char="Ø"/>
            </a:pPr>
            <a:r>
              <a:rPr lang="en-US" dirty="0"/>
              <a:t>Vulnerable people – additional risks BAME, underlying health issues, older workers</a:t>
            </a:r>
          </a:p>
          <a:p>
            <a:endParaRPr lang="en-GB" dirty="0"/>
          </a:p>
        </p:txBody>
      </p:sp>
      <p:sp>
        <p:nvSpPr>
          <p:cNvPr id="10" name="Text Placeholder 3">
            <a:extLst>
              <a:ext uri="{FF2B5EF4-FFF2-40B4-BE49-F238E27FC236}">
                <a16:creationId xmlns:a16="http://schemas.microsoft.com/office/drawing/2014/main" id="{7F44EF7C-FCD8-4E97-A15A-408C5709F566}"/>
              </a:ext>
            </a:extLst>
          </p:cNvPr>
          <p:cNvSpPr>
            <a:spLocks noGrp="1"/>
          </p:cNvSpPr>
          <p:nvPr>
            <p:ph type="body" sz="half" idx="2"/>
          </p:nvPr>
        </p:nvSpPr>
        <p:spPr>
          <a:xfrm>
            <a:off x="643465" y="3043050"/>
            <a:ext cx="3517567" cy="3064505"/>
          </a:xfrm>
        </p:spPr>
        <p:txBody>
          <a:bodyPr>
            <a:normAutofit fontScale="92500" lnSpcReduction="10000"/>
          </a:bodyPr>
          <a:lstStyle/>
          <a:p>
            <a:r>
              <a:rPr lang="en-GB" dirty="0">
                <a:hlinkClick r:id="rId3"/>
              </a:rPr>
              <a:t>https://www.hse.gov.uk/pubns/indg163.pdf</a:t>
            </a:r>
            <a:endParaRPr lang="en-GB" dirty="0"/>
          </a:p>
          <a:p>
            <a:r>
              <a:rPr lang="en-GB" dirty="0">
                <a:hlinkClick r:id="rId4"/>
              </a:rPr>
              <a:t>https://www.hse.gov.uk/simple-health-safety/risk/index.htm</a:t>
            </a:r>
            <a:endParaRPr lang="en-GB" dirty="0"/>
          </a:p>
          <a:p>
            <a:r>
              <a:rPr lang="en-GB" dirty="0">
                <a:hlinkClick r:id="rId5"/>
              </a:rPr>
              <a:t>https://www.unison.org.uk/get-help/knowledge/health-and-safety/risk-assessment/</a:t>
            </a:r>
            <a:endParaRPr lang="en-GB" dirty="0">
              <a:hlinkClick r:id="rId6"/>
            </a:endParaRPr>
          </a:p>
          <a:p>
            <a:r>
              <a:rPr lang="en-GB" dirty="0">
                <a:hlinkClick r:id="rId6"/>
              </a:rPr>
              <a:t>https://www.tuc.org.uk/sites/default/files/extras/riskassessment.pdf</a:t>
            </a:r>
            <a:endParaRPr lang="en-GB" dirty="0"/>
          </a:p>
          <a:p>
            <a:endParaRPr lang="en-US" dirty="0"/>
          </a:p>
        </p:txBody>
      </p:sp>
      <p:sp>
        <p:nvSpPr>
          <p:cNvPr id="5" name="TextBox 4">
            <a:extLst>
              <a:ext uri="{FF2B5EF4-FFF2-40B4-BE49-F238E27FC236}">
                <a16:creationId xmlns:a16="http://schemas.microsoft.com/office/drawing/2014/main" id="{110AE0B8-8194-4DDB-BE13-25FF7017021A}"/>
              </a:ext>
            </a:extLst>
          </p:cNvPr>
          <p:cNvSpPr txBox="1"/>
          <p:nvPr/>
        </p:nvSpPr>
        <p:spPr>
          <a:xfrm>
            <a:off x="5062653" y="5751553"/>
            <a:ext cx="5720576" cy="1015663"/>
          </a:xfrm>
          <a:prstGeom prst="rect">
            <a:avLst/>
          </a:prstGeom>
          <a:solidFill>
            <a:schemeClr val="accent2">
              <a:lumMod val="40000"/>
              <a:lumOff val="60000"/>
            </a:schemeClr>
          </a:solidFill>
        </p:spPr>
        <p:txBody>
          <a:bodyPr wrap="square" rtlCol="0">
            <a:spAutoFit/>
          </a:bodyPr>
          <a:lstStyle/>
          <a:p>
            <a:r>
              <a:rPr lang="en-GB" sz="1200" dirty="0"/>
              <a:t>‘we expect schools and trusts to work closely with: parents, staff and unions as they normally would’</a:t>
            </a:r>
          </a:p>
          <a:p>
            <a:r>
              <a:rPr lang="en-GB" sz="1200" dirty="0"/>
              <a:t>‘This guide does not supersede any legal obligations relating to health and safety, employment or equalities’</a:t>
            </a:r>
          </a:p>
          <a:p>
            <a:r>
              <a:rPr lang="en-GB" sz="1200" dirty="0"/>
              <a:t> - Planning guide for primary schools</a:t>
            </a:r>
          </a:p>
        </p:txBody>
      </p:sp>
    </p:spTree>
    <p:extLst>
      <p:ext uri="{BB962C8B-B14F-4D97-AF65-F5344CB8AC3E}">
        <p14:creationId xmlns:p14="http://schemas.microsoft.com/office/powerpoint/2010/main" val="27782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6805-E972-444B-A68C-BBB2C6784705}"/>
              </a:ext>
            </a:extLst>
          </p:cNvPr>
          <p:cNvSpPr>
            <a:spLocks noGrp="1"/>
          </p:cNvSpPr>
          <p:nvPr>
            <p:ph type="title"/>
          </p:nvPr>
        </p:nvSpPr>
        <p:spPr/>
        <p:txBody>
          <a:bodyPr/>
          <a:lstStyle/>
          <a:p>
            <a:r>
              <a:rPr lang="en-GB" dirty="0"/>
              <a:t>Risk assessment and Covid-19</a:t>
            </a:r>
          </a:p>
        </p:txBody>
      </p:sp>
      <p:sp>
        <p:nvSpPr>
          <p:cNvPr id="3" name="Content Placeholder 2">
            <a:extLst>
              <a:ext uri="{FF2B5EF4-FFF2-40B4-BE49-F238E27FC236}">
                <a16:creationId xmlns:a16="http://schemas.microsoft.com/office/drawing/2014/main" id="{D17B4963-436F-4D6E-869F-F1257D321F3A}"/>
              </a:ext>
            </a:extLst>
          </p:cNvPr>
          <p:cNvSpPr>
            <a:spLocks noGrp="1"/>
          </p:cNvSpPr>
          <p:nvPr>
            <p:ph idx="1"/>
          </p:nvPr>
        </p:nvSpPr>
        <p:spPr/>
        <p:txBody>
          <a:bodyPr>
            <a:normAutofit/>
          </a:bodyPr>
          <a:lstStyle/>
          <a:p>
            <a:r>
              <a:rPr lang="en-GB" dirty="0"/>
              <a:t>The Health and Safety Executive's </a:t>
            </a:r>
            <a:r>
              <a:rPr lang="en-GB" b="1" dirty="0"/>
              <a:t>Five steps</a:t>
            </a:r>
            <a:r>
              <a:rPr lang="en-GB" dirty="0"/>
              <a:t> to risk assessment.</a:t>
            </a:r>
          </a:p>
          <a:p>
            <a:r>
              <a:rPr lang="en-GB" b="1" dirty="0"/>
              <a:t>Step</a:t>
            </a:r>
            <a:r>
              <a:rPr lang="en-GB" dirty="0"/>
              <a:t> 1: Identify the hazards.</a:t>
            </a:r>
          </a:p>
          <a:p>
            <a:r>
              <a:rPr lang="en-GB" b="1" dirty="0"/>
              <a:t>Step</a:t>
            </a:r>
            <a:r>
              <a:rPr lang="en-GB" dirty="0"/>
              <a:t> 2: Decide who might be harmed and how.</a:t>
            </a:r>
          </a:p>
          <a:p>
            <a:r>
              <a:rPr lang="en-GB" b="1" dirty="0"/>
              <a:t>Step</a:t>
            </a:r>
            <a:r>
              <a:rPr lang="en-GB" dirty="0"/>
              <a:t> 3: Evaluate the risks and decide on precautions.</a:t>
            </a:r>
          </a:p>
          <a:p>
            <a:r>
              <a:rPr lang="en-GB" b="1" dirty="0"/>
              <a:t>Step</a:t>
            </a:r>
            <a:r>
              <a:rPr lang="en-GB" dirty="0"/>
              <a:t> 4: Record your findings and implement them.</a:t>
            </a:r>
          </a:p>
          <a:p>
            <a:r>
              <a:rPr lang="en-GB" b="1" dirty="0"/>
              <a:t>Step 5</a:t>
            </a:r>
            <a:r>
              <a:rPr lang="en-GB" dirty="0"/>
              <a:t>: Review your risk assessment and update if. necessary.</a:t>
            </a:r>
          </a:p>
          <a:p>
            <a:endParaRPr lang="en-US" dirty="0"/>
          </a:p>
        </p:txBody>
      </p:sp>
      <p:pic>
        <p:nvPicPr>
          <p:cNvPr id="4" name="Picture 3">
            <a:extLst>
              <a:ext uri="{FF2B5EF4-FFF2-40B4-BE49-F238E27FC236}">
                <a16:creationId xmlns:a16="http://schemas.microsoft.com/office/drawing/2014/main" id="{1926CA16-282F-4ABC-BE79-D60F4B855525}"/>
              </a:ext>
            </a:extLst>
          </p:cNvPr>
          <p:cNvPicPr>
            <a:picLocks noChangeAspect="1"/>
          </p:cNvPicPr>
          <p:nvPr/>
        </p:nvPicPr>
        <p:blipFill>
          <a:blip r:embed="rId3" cstate="print"/>
          <a:stretch>
            <a:fillRect/>
          </a:stretch>
        </p:blipFill>
        <p:spPr>
          <a:xfrm>
            <a:off x="7571784" y="2658532"/>
            <a:ext cx="4517830" cy="3210560"/>
          </a:xfrm>
          <a:prstGeom prst="rect">
            <a:avLst/>
          </a:prstGeom>
        </p:spPr>
      </p:pic>
    </p:spTree>
    <p:extLst>
      <p:ext uri="{BB962C8B-B14F-4D97-AF65-F5344CB8AC3E}">
        <p14:creationId xmlns:p14="http://schemas.microsoft.com/office/powerpoint/2010/main" val="320468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with text&#10;&#10;Description automatically generated">
            <a:extLst>
              <a:ext uri="{FF2B5EF4-FFF2-40B4-BE49-F238E27FC236}">
                <a16:creationId xmlns:a16="http://schemas.microsoft.com/office/drawing/2014/main" id="{A7E258FE-4E43-43F8-8AA4-2EC737FBF6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60665" y="2353992"/>
            <a:ext cx="4493491" cy="3177540"/>
          </a:xfrm>
          <a:prstGeom prst="rect">
            <a:avLst/>
          </a:prstGeom>
        </p:spPr>
      </p:pic>
      <p:pic>
        <p:nvPicPr>
          <p:cNvPr id="13" name="Picture 12">
            <a:extLst>
              <a:ext uri="{FF2B5EF4-FFF2-40B4-BE49-F238E27FC236}">
                <a16:creationId xmlns:a16="http://schemas.microsoft.com/office/drawing/2014/main" id="{14FB9263-FD31-4AC4-BCDD-8ECB3ADC1622}"/>
              </a:ext>
            </a:extLst>
          </p:cNvPr>
          <p:cNvPicPr>
            <a:picLocks noChangeAspect="1"/>
          </p:cNvPicPr>
          <p:nvPr/>
        </p:nvPicPr>
        <p:blipFill rotWithShape="1">
          <a:blip r:embed="rId5" cstate="print"/>
          <a:srcRect l="21641" t="12889" r="21953" b="16666"/>
          <a:stretch/>
        </p:blipFill>
        <p:spPr>
          <a:xfrm>
            <a:off x="333375" y="104351"/>
            <a:ext cx="5943600" cy="4175338"/>
          </a:xfrm>
          <a:prstGeom prst="rect">
            <a:avLst/>
          </a:prstGeom>
        </p:spPr>
      </p:pic>
      <p:sp>
        <p:nvSpPr>
          <p:cNvPr id="2" name="TextBox 1">
            <a:extLst>
              <a:ext uri="{FF2B5EF4-FFF2-40B4-BE49-F238E27FC236}">
                <a16:creationId xmlns:a16="http://schemas.microsoft.com/office/drawing/2014/main" id="{E7050C57-0403-428E-A1C7-824F29F83E98}"/>
              </a:ext>
            </a:extLst>
          </p:cNvPr>
          <p:cNvSpPr txBox="1"/>
          <p:nvPr/>
        </p:nvSpPr>
        <p:spPr>
          <a:xfrm>
            <a:off x="457199" y="141968"/>
            <a:ext cx="5819775" cy="276999"/>
          </a:xfrm>
          <a:prstGeom prst="rect">
            <a:avLst/>
          </a:prstGeom>
          <a:noFill/>
        </p:spPr>
        <p:txBody>
          <a:bodyPr wrap="square" rtlCol="0">
            <a:spAutoFit/>
          </a:bodyPr>
          <a:lstStyle/>
          <a:p>
            <a:r>
              <a:rPr lang="en-GB" sz="1200" dirty="0">
                <a:hlinkClick r:id="rId6"/>
              </a:rPr>
              <a:t>https://www.hseni.gov.uk/news/example-risk-assessment-covid-19-workplaces</a:t>
            </a:r>
            <a:endParaRPr lang="en-GB" sz="1200" dirty="0"/>
          </a:p>
        </p:txBody>
      </p:sp>
      <p:sp>
        <p:nvSpPr>
          <p:cNvPr id="3" name="TextBox 2">
            <a:extLst>
              <a:ext uri="{FF2B5EF4-FFF2-40B4-BE49-F238E27FC236}">
                <a16:creationId xmlns:a16="http://schemas.microsoft.com/office/drawing/2014/main" id="{4AF8625A-0EF6-4F97-84A3-CB9F28275976}"/>
              </a:ext>
            </a:extLst>
          </p:cNvPr>
          <p:cNvSpPr txBox="1"/>
          <p:nvPr/>
        </p:nvSpPr>
        <p:spPr>
          <a:xfrm>
            <a:off x="914400" y="4279689"/>
            <a:ext cx="4861932" cy="923330"/>
          </a:xfrm>
          <a:prstGeom prst="rect">
            <a:avLst/>
          </a:prstGeom>
          <a:noFill/>
        </p:spPr>
        <p:txBody>
          <a:bodyPr wrap="square" rtlCol="0">
            <a:spAutoFit/>
          </a:bodyPr>
          <a:lstStyle/>
          <a:p>
            <a:r>
              <a:rPr lang="en-GB" dirty="0"/>
              <a:t>Planning Guide for primary schools – NEU/GMB/Unison/Unite Commentary and checklist</a:t>
            </a:r>
          </a:p>
        </p:txBody>
      </p:sp>
    </p:spTree>
    <p:extLst>
      <p:ext uri="{BB962C8B-B14F-4D97-AF65-F5344CB8AC3E}">
        <p14:creationId xmlns:p14="http://schemas.microsoft.com/office/powerpoint/2010/main" val="405757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256A-7D79-44A7-B6C2-6AA218BA6668}"/>
              </a:ext>
            </a:extLst>
          </p:cNvPr>
          <p:cNvSpPr>
            <a:spLocks noGrp="1"/>
          </p:cNvSpPr>
          <p:nvPr>
            <p:ph type="title"/>
          </p:nvPr>
        </p:nvSpPr>
        <p:spPr/>
        <p:txBody>
          <a:bodyPr anchor="b">
            <a:normAutofit/>
          </a:bodyPr>
          <a:lstStyle/>
          <a:p>
            <a:r>
              <a:rPr lang="en-GB" dirty="0"/>
              <a:t>4. Specific issues on Covid-19</a:t>
            </a:r>
          </a:p>
        </p:txBody>
      </p:sp>
      <p:sp>
        <p:nvSpPr>
          <p:cNvPr id="8" name="Content Placeholder 2">
            <a:extLst>
              <a:ext uri="{FF2B5EF4-FFF2-40B4-BE49-F238E27FC236}">
                <a16:creationId xmlns:a16="http://schemas.microsoft.com/office/drawing/2014/main" id="{EAAB6B89-6312-4048-9A35-3B54F55369BE}"/>
              </a:ext>
            </a:extLst>
          </p:cNvPr>
          <p:cNvSpPr>
            <a:spLocks noGrp="1"/>
          </p:cNvSpPr>
          <p:nvPr>
            <p:ph idx="1"/>
          </p:nvPr>
        </p:nvSpPr>
        <p:spPr/>
        <p:txBody>
          <a:bodyPr>
            <a:noAutofit/>
          </a:bodyPr>
          <a:lstStyle/>
          <a:p>
            <a:pPr>
              <a:lnSpc>
                <a:spcPct val="100000"/>
              </a:lnSpc>
              <a:buFont typeface="Wingdings" panose="05000000000000000000" pitchFamily="2" charset="2"/>
              <a:buChar char="v"/>
            </a:pPr>
            <a:r>
              <a:rPr lang="en-GB" sz="1400" b="1" u="sng" dirty="0"/>
              <a:t>Transmission of the virus:</a:t>
            </a:r>
          </a:p>
          <a:p>
            <a:pPr>
              <a:lnSpc>
                <a:spcPct val="100000"/>
              </a:lnSpc>
            </a:pPr>
            <a:r>
              <a:rPr lang="en-GB" sz="1400" dirty="0"/>
              <a:t>Transmitted through droplets and contact points, and main approaches to controlling the spread by:</a:t>
            </a:r>
          </a:p>
          <a:p>
            <a:pPr lvl="1">
              <a:buFont typeface="Wingdings" panose="05000000000000000000" pitchFamily="2" charset="2"/>
              <a:buChar char="Ø"/>
            </a:pPr>
            <a:r>
              <a:rPr lang="en-GB" sz="1400" dirty="0"/>
              <a:t>Reducing those exposed – </a:t>
            </a:r>
          </a:p>
          <a:p>
            <a:pPr lvl="2">
              <a:buFont typeface="Wingdings" panose="05000000000000000000" pitchFamily="2" charset="2"/>
              <a:buChar char="Ø"/>
            </a:pPr>
            <a:r>
              <a:rPr lang="en-GB" sz="1000" dirty="0"/>
              <a:t>Isolating workers in contact, vulnerable or ill</a:t>
            </a:r>
          </a:p>
          <a:p>
            <a:pPr lvl="2">
              <a:buFont typeface="Wingdings" panose="05000000000000000000" pitchFamily="2" charset="2"/>
              <a:buChar char="Ø"/>
            </a:pPr>
            <a:r>
              <a:rPr lang="en-GB" sz="1000" dirty="0"/>
              <a:t>Workers working from home</a:t>
            </a:r>
          </a:p>
          <a:p>
            <a:pPr lvl="1">
              <a:buFont typeface="Wingdings" panose="05000000000000000000" pitchFamily="2" charset="2"/>
              <a:buChar char="Ø"/>
            </a:pPr>
            <a:r>
              <a:rPr lang="en-GB" sz="1400" dirty="0"/>
              <a:t>Social/personal distancing, </a:t>
            </a:r>
          </a:p>
          <a:p>
            <a:pPr lvl="1">
              <a:buFont typeface="Wingdings" panose="05000000000000000000" pitchFamily="2" charset="2"/>
              <a:buChar char="Ø"/>
            </a:pPr>
            <a:r>
              <a:rPr lang="en-GB" sz="1400" dirty="0"/>
              <a:t>Supporting and encouraging testing, tracing and isolating</a:t>
            </a:r>
          </a:p>
          <a:p>
            <a:pPr lvl="1">
              <a:buFont typeface="Wingdings" panose="05000000000000000000" pitchFamily="2" charset="2"/>
              <a:buChar char="Ø"/>
            </a:pPr>
            <a:r>
              <a:rPr lang="en-GB" sz="1400" dirty="0"/>
              <a:t>Enhanced hygiene and cleaning</a:t>
            </a:r>
          </a:p>
          <a:p>
            <a:pPr lvl="1">
              <a:buFont typeface="Wingdings" panose="05000000000000000000" pitchFamily="2" charset="2"/>
              <a:buChar char="Ø"/>
            </a:pPr>
            <a:r>
              <a:rPr lang="en-GB" sz="1400" dirty="0"/>
              <a:t>Providing PPE</a:t>
            </a:r>
          </a:p>
          <a:p>
            <a:pPr>
              <a:lnSpc>
                <a:spcPct val="100000"/>
              </a:lnSpc>
              <a:buFont typeface="Wingdings" panose="05000000000000000000" pitchFamily="2" charset="2"/>
              <a:buChar char="v"/>
            </a:pPr>
            <a:r>
              <a:rPr lang="en-GB" sz="1400" b="1" u="sng" dirty="0"/>
              <a:t>Consequences of not complying with Public Health Legislation</a:t>
            </a:r>
          </a:p>
          <a:p>
            <a:pPr lvl="1">
              <a:buFont typeface="Wingdings" panose="05000000000000000000" pitchFamily="2" charset="2"/>
              <a:buChar char="Ø"/>
            </a:pPr>
            <a:r>
              <a:rPr lang="en-GB" sz="1400" dirty="0"/>
              <a:t>HSE / LA to enforce</a:t>
            </a:r>
          </a:p>
          <a:p>
            <a:pPr lvl="1">
              <a:buFont typeface="Wingdings" panose="05000000000000000000" pitchFamily="2" charset="2"/>
              <a:buChar char="Ø"/>
            </a:pPr>
            <a:r>
              <a:rPr lang="en-GB" sz="1400" dirty="0"/>
              <a:t>Actions can take form of advice through to issuing enforcement notices</a:t>
            </a:r>
          </a:p>
          <a:p>
            <a:pPr marL="201168" lvl="1" indent="0">
              <a:buNone/>
            </a:pPr>
            <a:endParaRPr lang="en-GB" sz="1000" dirty="0"/>
          </a:p>
          <a:p>
            <a:pPr marL="201168" lvl="1" indent="0">
              <a:buNone/>
            </a:pPr>
            <a:r>
              <a:rPr lang="en-GB" sz="1000" dirty="0"/>
              <a:t>Symptomatic</a:t>
            </a:r>
          </a:p>
          <a:p>
            <a:pPr marL="201168" lvl="1" indent="0">
              <a:buNone/>
            </a:pPr>
            <a:r>
              <a:rPr lang="en-GB" sz="1000" dirty="0"/>
              <a:t>https://www.npr.org/sections/goatsandsoda/2020/04/13/831883560/can-a-coronavirus-patient-who-isnt-showing-symptoms-infect-others</a:t>
            </a:r>
          </a:p>
          <a:p>
            <a:pPr marL="201168" lvl="1" indent="0">
              <a:buNone/>
            </a:pPr>
            <a:r>
              <a:rPr lang="en-GB" sz="1000" dirty="0"/>
              <a:t>Social Distancing - </a:t>
            </a:r>
          </a:p>
          <a:p>
            <a:pPr marL="201168" lvl="1" indent="0">
              <a:buNone/>
            </a:pPr>
            <a:r>
              <a:rPr lang="en-GB" sz="1000" dirty="0"/>
              <a:t>https://www.weforum.org/agenda/2020/04/coronavirus-microdroplets-talking-breathing-spread-covid-19/ https://youtu.be/vBvFkQizTT4</a:t>
            </a:r>
          </a:p>
          <a:p>
            <a:pPr marL="201168" lvl="1" indent="0">
              <a:buNone/>
            </a:pPr>
            <a:r>
              <a:rPr lang="en-GB" sz="1000" dirty="0">
                <a:solidFill>
                  <a:schemeClr val="tx1"/>
                </a:solidFill>
                <a:hlinkClick r:id="rId3">
                  <a:extLst>
                    <a:ext uri="{A12FA001-AC4F-418D-AE19-62706E023703}">
                      <ahyp:hlinkClr xmlns:ahyp="http://schemas.microsoft.com/office/drawing/2018/hyperlinkcolor" val="tx"/>
                    </a:ext>
                  </a:extLst>
                </a:hlinkClick>
              </a:rPr>
              <a:t>Virus on surfaces –</a:t>
            </a:r>
          </a:p>
          <a:p>
            <a:pPr marL="201168" lvl="1" indent="0">
              <a:buNone/>
            </a:pPr>
            <a:r>
              <a:rPr lang="en-GB" sz="1000" dirty="0">
                <a:solidFill>
                  <a:schemeClr val="tx1"/>
                </a:solidFill>
                <a:hlinkClick r:id="rId3">
                  <a:extLst>
                    <a:ext uri="{A12FA001-AC4F-418D-AE19-62706E023703}">
                      <ahyp:hlinkClr xmlns:ahyp="http://schemas.microsoft.com/office/drawing/2018/hyperlinkcolor" val="tx"/>
                    </a:ext>
                  </a:extLst>
                </a:hlinkClick>
              </a:rPr>
              <a:t> https://www.nejm.org/doi/full/10.1056/NEJMc2004973?fbclid=IwAR04mB_uI-_6mW8TWqPsuQ4zPw20ol4fjt4r5rfSoBlvDSoWdgpaN8Aj69c</a:t>
            </a:r>
            <a:endParaRPr lang="en-GB" sz="1000" dirty="0">
              <a:solidFill>
                <a:schemeClr val="tx1"/>
              </a:solidFill>
            </a:endParaRPr>
          </a:p>
        </p:txBody>
      </p:sp>
      <p:sp>
        <p:nvSpPr>
          <p:cNvPr id="6" name="Text Placeholder 5">
            <a:extLst>
              <a:ext uri="{FF2B5EF4-FFF2-40B4-BE49-F238E27FC236}">
                <a16:creationId xmlns:a16="http://schemas.microsoft.com/office/drawing/2014/main" id="{6F36B6B7-C47F-4DCF-863D-58B903C2A3EC}"/>
              </a:ext>
            </a:extLst>
          </p:cNvPr>
          <p:cNvSpPr>
            <a:spLocks noGrp="1"/>
          </p:cNvSpPr>
          <p:nvPr>
            <p:ph type="body" sz="half" idx="2"/>
          </p:nvPr>
        </p:nvSpPr>
        <p:spPr>
          <a:xfrm>
            <a:off x="643464" y="3460177"/>
            <a:ext cx="3517567" cy="3064505"/>
          </a:xfrm>
        </p:spPr>
        <p:txBody>
          <a:bodyPr>
            <a:normAutofit fontScale="92500" lnSpcReduction="20000"/>
          </a:bodyPr>
          <a:lstStyle/>
          <a:p>
            <a:r>
              <a:rPr lang="en-GB" dirty="0"/>
              <a:t>Covid-19 cannot be eradicated and therefore the employer has a legal responsibility to protect workers and others from the risk to their health and safety and it is reasonably practicable to minimise them.</a:t>
            </a:r>
          </a:p>
          <a:p>
            <a:r>
              <a:rPr lang="en-GB" dirty="0">
                <a:hlinkClick r:id="rId4"/>
              </a:rPr>
              <a:t>https://www.gov.uk/government/publications/preparing-for-the-wider-opening-of-schools-from-1-june/planning-guide-for-primary-schools</a:t>
            </a:r>
            <a:endParaRPr lang="en-GB" dirty="0"/>
          </a:p>
          <a:p>
            <a:endParaRPr lang="en-GB" dirty="0"/>
          </a:p>
        </p:txBody>
      </p:sp>
    </p:spTree>
    <p:extLst>
      <p:ext uri="{BB962C8B-B14F-4D97-AF65-F5344CB8AC3E}">
        <p14:creationId xmlns:p14="http://schemas.microsoft.com/office/powerpoint/2010/main" val="57866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DCEB-3418-4DEF-9BB4-A244F4B22292}"/>
              </a:ext>
            </a:extLst>
          </p:cNvPr>
          <p:cNvSpPr>
            <a:spLocks noGrp="1"/>
          </p:cNvSpPr>
          <p:nvPr>
            <p:ph type="title"/>
          </p:nvPr>
        </p:nvSpPr>
        <p:spPr>
          <a:xfrm>
            <a:off x="643466" y="786383"/>
            <a:ext cx="3517567" cy="2093975"/>
          </a:xfrm>
        </p:spPr>
        <p:txBody>
          <a:bodyPr anchor="b">
            <a:normAutofit/>
          </a:bodyPr>
          <a:lstStyle/>
          <a:p>
            <a:r>
              <a:rPr lang="en-GB" dirty="0"/>
              <a:t>5. Other relevant issues</a:t>
            </a:r>
          </a:p>
        </p:txBody>
      </p:sp>
      <p:sp>
        <p:nvSpPr>
          <p:cNvPr id="10" name="Text Placeholder 3">
            <a:extLst>
              <a:ext uri="{FF2B5EF4-FFF2-40B4-BE49-F238E27FC236}">
                <a16:creationId xmlns:a16="http://schemas.microsoft.com/office/drawing/2014/main" id="{E85798B5-9868-4A49-9079-2BFD90A4B743}"/>
              </a:ext>
            </a:extLst>
          </p:cNvPr>
          <p:cNvSpPr>
            <a:spLocks noGrp="1"/>
          </p:cNvSpPr>
          <p:nvPr>
            <p:ph type="body" sz="half" idx="2"/>
          </p:nvPr>
        </p:nvSpPr>
        <p:spPr>
          <a:xfrm>
            <a:off x="643465" y="3043050"/>
            <a:ext cx="3517567" cy="3064505"/>
          </a:xfrm>
        </p:spPr>
        <p:txBody>
          <a:bodyPr>
            <a:normAutofit/>
          </a:bodyPr>
          <a:lstStyle/>
          <a:p>
            <a:r>
              <a:rPr lang="en-GB" dirty="0">
                <a:hlinkClick r:id="rId3"/>
              </a:rPr>
              <a:t>https://www.tuc.org.uk/sites/default/files/APPG_Local_Authorities_Report_2018_AW.pdf</a:t>
            </a:r>
            <a:endParaRPr lang="en-GB" dirty="0"/>
          </a:p>
          <a:p>
            <a:r>
              <a:rPr lang="en-GB" dirty="0">
                <a:hlinkClick r:id="rId4"/>
              </a:rPr>
              <a:t>http://www.hazards.org/votetodie/</a:t>
            </a:r>
            <a:endParaRPr lang="en-GB" dirty="0"/>
          </a:p>
          <a:p>
            <a:r>
              <a:rPr lang="en-GB" dirty="0">
                <a:hlinkClick r:id="rId5"/>
              </a:rPr>
              <a:t>https://tuccampaigns.typeform.com/to/Ypm6Pq</a:t>
            </a:r>
            <a:endParaRPr lang="en-US" dirty="0"/>
          </a:p>
        </p:txBody>
      </p:sp>
      <p:graphicFrame>
        <p:nvGraphicFramePr>
          <p:cNvPr id="5" name="Content Placeholder 2">
            <a:extLst>
              <a:ext uri="{FF2B5EF4-FFF2-40B4-BE49-F238E27FC236}">
                <a16:creationId xmlns:a16="http://schemas.microsoft.com/office/drawing/2014/main" id="{E4D3D13D-98A5-427E-89FD-1424977DF9F7}"/>
              </a:ext>
            </a:extLst>
          </p:cNvPr>
          <p:cNvGraphicFramePr>
            <a:graphicFrameLocks noGrp="1"/>
          </p:cNvGraphicFramePr>
          <p:nvPr>
            <p:ph idx="1"/>
            <p:extLst>
              <p:ext uri="{D42A27DB-BD31-4B8C-83A1-F6EECF244321}">
                <p14:modId xmlns:p14="http://schemas.microsoft.com/office/powerpoint/2010/main" val="2922511454"/>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954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D5E2-1B56-4916-88B4-E1A1303C4639}"/>
              </a:ext>
            </a:extLst>
          </p:cNvPr>
          <p:cNvSpPr>
            <a:spLocks noGrp="1"/>
          </p:cNvSpPr>
          <p:nvPr>
            <p:ph type="title"/>
          </p:nvPr>
        </p:nvSpPr>
        <p:spPr/>
        <p:txBody>
          <a:bodyPr/>
          <a:lstStyle/>
          <a:p>
            <a:r>
              <a:rPr lang="en-GB" dirty="0"/>
              <a:t>Links to more information/help</a:t>
            </a:r>
          </a:p>
        </p:txBody>
      </p:sp>
      <p:sp>
        <p:nvSpPr>
          <p:cNvPr id="3" name="Content Placeholder 2">
            <a:extLst>
              <a:ext uri="{FF2B5EF4-FFF2-40B4-BE49-F238E27FC236}">
                <a16:creationId xmlns:a16="http://schemas.microsoft.com/office/drawing/2014/main" id="{1B715414-D01D-4231-AFD5-2D5A7F29BD4D}"/>
              </a:ext>
            </a:extLst>
          </p:cNvPr>
          <p:cNvSpPr>
            <a:spLocks noGrp="1"/>
          </p:cNvSpPr>
          <p:nvPr>
            <p:ph idx="1"/>
          </p:nvPr>
        </p:nvSpPr>
        <p:spPr>
          <a:xfrm>
            <a:off x="1066800" y="1928586"/>
            <a:ext cx="10058400" cy="3760891"/>
          </a:xfrm>
        </p:spPr>
        <p:txBody>
          <a:bodyPr>
            <a:noAutofit/>
          </a:bodyPr>
          <a:lstStyle/>
          <a:p>
            <a:r>
              <a:rPr lang="en-GB" sz="1100" dirty="0"/>
              <a:t>Further Information: </a:t>
            </a:r>
          </a:p>
          <a:p>
            <a:pPr>
              <a:lnSpc>
                <a:spcPct val="100000"/>
              </a:lnSpc>
              <a:spcBef>
                <a:spcPts val="600"/>
              </a:spcBef>
              <a:buFont typeface="Arial" panose="020B0604020202020204" pitchFamily="34" charset="0"/>
              <a:buChar char="•"/>
            </a:pPr>
            <a:r>
              <a:rPr lang="en-GB" sz="1100" dirty="0">
                <a:hlinkClick r:id="rId3"/>
              </a:rPr>
              <a:t>https://www.unison.org.uk/coronavirus-rights-work/</a:t>
            </a:r>
            <a:endParaRPr lang="en-GB" sz="1100" dirty="0"/>
          </a:p>
          <a:p>
            <a:pPr>
              <a:lnSpc>
                <a:spcPct val="100000"/>
              </a:lnSpc>
              <a:spcBef>
                <a:spcPts val="600"/>
              </a:spcBef>
              <a:buFont typeface="Arial" panose="020B0604020202020204" pitchFamily="34" charset="0"/>
              <a:buChar char="•"/>
            </a:pPr>
            <a:r>
              <a:rPr lang="en-GB" sz="1100" dirty="0">
                <a:hlinkClick r:id="rId4"/>
              </a:rPr>
              <a:t>https://www.unison.org.uk/unison-health-and-safety/coronavirus-guidance-health-safety-reps/</a:t>
            </a:r>
            <a:endParaRPr lang="en-GB" sz="1100" dirty="0"/>
          </a:p>
          <a:p>
            <a:pPr>
              <a:lnSpc>
                <a:spcPct val="100000"/>
              </a:lnSpc>
              <a:spcBef>
                <a:spcPts val="600"/>
              </a:spcBef>
              <a:buFont typeface="Arial" panose="020B0604020202020204" pitchFamily="34" charset="0"/>
              <a:buChar char="•"/>
            </a:pPr>
            <a:r>
              <a:rPr lang="en-GB" sz="1100" dirty="0"/>
              <a:t>Hazards Campaign How do we approach reviewing the Risk Assessments in the Workplace because of Covid-19  </a:t>
            </a:r>
            <a:r>
              <a:rPr lang="en-GB" sz="1100" dirty="0">
                <a:hlinkClick r:id="rId5"/>
              </a:rPr>
              <a:t>https://gmhazards.org.uk/wp-content/uploads/2020/05/How-do-we-approach-reviewing-the-Risk-Assessments-in-the-Workplace-because-of-Covid.pdf</a:t>
            </a:r>
            <a:endParaRPr lang="en-GB" sz="1100" dirty="0"/>
          </a:p>
          <a:p>
            <a:pPr>
              <a:lnSpc>
                <a:spcPct val="100000"/>
              </a:lnSpc>
              <a:spcBef>
                <a:spcPts val="600"/>
              </a:spcBef>
              <a:buFont typeface="Arial" panose="020B0604020202020204" pitchFamily="34" charset="0"/>
              <a:buChar char="•"/>
            </a:pPr>
            <a:r>
              <a:rPr lang="en-GB" sz="1100" dirty="0"/>
              <a:t>Brown Book </a:t>
            </a:r>
            <a:r>
              <a:rPr lang="en-GB" sz="1100" dirty="0">
                <a:hlinkClick r:id="rId6"/>
              </a:rPr>
              <a:t>https://www.tuc.org.uk/sites/default/files/BrownBook2015.pdf </a:t>
            </a:r>
            <a:endParaRPr lang="en-GB" sz="1100" dirty="0"/>
          </a:p>
          <a:p>
            <a:pPr>
              <a:lnSpc>
                <a:spcPct val="100000"/>
              </a:lnSpc>
              <a:spcBef>
                <a:spcPts val="600"/>
              </a:spcBef>
              <a:buFont typeface="Arial" panose="020B0604020202020204" pitchFamily="34" charset="0"/>
              <a:buChar char="•"/>
            </a:pPr>
            <a:r>
              <a:rPr lang="en-GB" sz="1100" dirty="0"/>
              <a:t>GMHC Safety reps short version: </a:t>
            </a:r>
            <a:r>
              <a:rPr lang="en-GB" sz="1100" dirty="0">
                <a:hlinkClick r:id="rId7"/>
              </a:rPr>
              <a:t>http://www.hazardscampaign.org.uk/wpcontent/uploads/2018/08/safetyrepstoolkit.pdf </a:t>
            </a:r>
            <a:endParaRPr lang="en-GB" sz="1100" dirty="0"/>
          </a:p>
          <a:p>
            <a:pPr>
              <a:lnSpc>
                <a:spcPct val="100000"/>
              </a:lnSpc>
              <a:spcBef>
                <a:spcPts val="600"/>
              </a:spcBef>
              <a:buFont typeface="Arial" panose="020B0604020202020204" pitchFamily="34" charset="0"/>
              <a:buChar char="•"/>
            </a:pPr>
            <a:r>
              <a:rPr lang="en-GB" sz="1100" dirty="0"/>
              <a:t>TUC Risk Assessment: </a:t>
            </a:r>
            <a:r>
              <a:rPr lang="en-GB" sz="1100" dirty="0">
                <a:hlinkClick r:id="rId8"/>
              </a:rPr>
              <a:t>https://www.tuc.org.uk/research-analysis/reports/riskassessment-guide-safety-reps </a:t>
            </a:r>
            <a:endParaRPr lang="en-GB" sz="1100" dirty="0"/>
          </a:p>
          <a:p>
            <a:pPr>
              <a:lnSpc>
                <a:spcPct val="100000"/>
              </a:lnSpc>
              <a:spcBef>
                <a:spcPts val="600"/>
              </a:spcBef>
              <a:buFont typeface="Arial" panose="020B0604020202020204" pitchFamily="34" charset="0"/>
              <a:buChar char="•"/>
            </a:pPr>
            <a:r>
              <a:rPr lang="en-GB" sz="1100" dirty="0"/>
              <a:t>TUC Preparing for return to work outside the home </a:t>
            </a:r>
            <a:r>
              <a:rPr lang="en-GB" sz="1100" dirty="0">
                <a:hlinkClick r:id="rId9"/>
              </a:rPr>
              <a:t>https://www.tuc.org.uk/researchanalysis/reports/preparing-return-work-outside-home-trade-union-approach </a:t>
            </a:r>
            <a:endParaRPr lang="en-GB" sz="1100" dirty="0"/>
          </a:p>
          <a:p>
            <a:pPr>
              <a:lnSpc>
                <a:spcPct val="100000"/>
              </a:lnSpc>
              <a:spcBef>
                <a:spcPts val="600"/>
              </a:spcBef>
              <a:buFont typeface="Arial" panose="020B0604020202020204" pitchFamily="34" charset="0"/>
              <a:buChar char="•"/>
            </a:pPr>
            <a:r>
              <a:rPr lang="en-GB" sz="1100" dirty="0"/>
              <a:t>Health and safety legislation in Great Britain is enforced by HSE or one of the over 380 local authorities depending on the main activity carried out at any particular premises.  In general LAs are the main enforcing authority for retail, wholesale distribution and warehousing, hotel and catering premises, offices, and the consumer/leisure industries.   HSE Contact :</a:t>
            </a:r>
            <a:r>
              <a:rPr lang="en-GB" sz="1100" dirty="0">
                <a:hlinkClick r:id="rId10"/>
              </a:rPr>
              <a:t>https://www.hse.gov.uk/contact/concerns.htm  </a:t>
            </a:r>
            <a:r>
              <a:rPr lang="en-GB" sz="1100" dirty="0"/>
              <a:t>A union rep can report Covid-19 direct to the HSE using email: union.covidconcerns@hse.gov.uk </a:t>
            </a:r>
          </a:p>
          <a:p>
            <a:pPr>
              <a:lnSpc>
                <a:spcPct val="100000"/>
              </a:lnSpc>
              <a:spcBef>
                <a:spcPts val="600"/>
              </a:spcBef>
              <a:buFont typeface="Arial" panose="020B0604020202020204" pitchFamily="34" charset="0"/>
              <a:buChar char="•"/>
            </a:pPr>
            <a:r>
              <a:rPr lang="en-GB" sz="1100" dirty="0">
                <a:hlinkClick r:id="rId11"/>
              </a:rPr>
              <a:t>https://tuccampaigns.typeform.com/to/Ypm6Pq</a:t>
            </a:r>
            <a:endParaRPr lang="en-GB" sz="1100" dirty="0"/>
          </a:p>
          <a:p>
            <a:pPr>
              <a:lnSpc>
                <a:spcPct val="100000"/>
              </a:lnSpc>
              <a:spcBef>
                <a:spcPts val="600"/>
              </a:spcBef>
              <a:spcAft>
                <a:spcPts val="0"/>
              </a:spcAft>
              <a:buFont typeface="Arial" panose="020B0604020202020204" pitchFamily="34" charset="0"/>
              <a:buChar char="•"/>
            </a:pPr>
            <a:r>
              <a:rPr lang="en-GB" sz="1100" dirty="0"/>
              <a:t>British Occupational Hygiene Society guidance on how to ensure a safe and healthy environment during the COVID-19 pandemic  </a:t>
            </a:r>
            <a:r>
              <a:rPr lang="en-GB" sz="1100" u="sng" dirty="0">
                <a:hlinkClick r:id="rId12"/>
              </a:rPr>
              <a:t>http://www.bohs.org/return-to-work-guidance/</a:t>
            </a:r>
            <a:endParaRPr lang="en-GB" sz="1100" u="sng" dirty="0"/>
          </a:p>
          <a:p>
            <a:pPr>
              <a:spcAft>
                <a:spcPts val="0"/>
              </a:spcAft>
              <a:buFont typeface="Wingdings" panose="05000000000000000000" pitchFamily="2" charset="2"/>
              <a:buChar char="v"/>
            </a:pPr>
            <a:r>
              <a:rPr lang="en-GB" sz="1100" dirty="0"/>
              <a:t>Simon Hester film: </a:t>
            </a:r>
            <a:r>
              <a:rPr lang="en-GB" sz="1100" dirty="0">
                <a:hlinkClick r:id="rId13"/>
              </a:rPr>
              <a:t>https://www.facebook.com/108223534168406/videos/238630747546976/</a:t>
            </a:r>
            <a:endParaRPr lang="en-GB" sz="1100" dirty="0"/>
          </a:p>
        </p:txBody>
      </p:sp>
    </p:spTree>
    <p:extLst>
      <p:ext uri="{BB962C8B-B14F-4D97-AF65-F5344CB8AC3E}">
        <p14:creationId xmlns:p14="http://schemas.microsoft.com/office/powerpoint/2010/main" val="58041525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3560</Words>
  <Application>Microsoft Office PowerPoint</Application>
  <PresentationFormat>Widescreen</PresentationFormat>
  <Paragraphs>221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Bookman Old Style</vt:lpstr>
      <vt:lpstr>Calibri</vt:lpstr>
      <vt:lpstr>Franklin Gothic Book</vt:lpstr>
      <vt:lpstr>Wingdings</vt:lpstr>
      <vt:lpstr>1_RetrospectVTI</vt:lpstr>
      <vt:lpstr>Risk assessment and Covid-19</vt:lpstr>
      <vt:lpstr>1. What I am going to cover</vt:lpstr>
      <vt:lpstr>2.  Health and Safety Law Overview</vt:lpstr>
      <vt:lpstr>3. Overview of Risk Assessments</vt:lpstr>
      <vt:lpstr>Risk assessment and Covid-19</vt:lpstr>
      <vt:lpstr>PowerPoint Presentation</vt:lpstr>
      <vt:lpstr>4. Specific issues on Covid-19</vt:lpstr>
      <vt:lpstr>5. Other relevant issues</vt:lpstr>
      <vt:lpstr>Links to more information/help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2020-05-11T17:09:25Z</dcterms:created>
  <dcterms:modified xsi:type="dcterms:W3CDTF">2020-05-28T12:53:58Z</dcterms:modified>
</cp:coreProperties>
</file>